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Lst>
  <p:notesMasterIdLst>
    <p:notesMasterId r:id="rId21"/>
  </p:notesMasterIdLst>
  <p:handoutMasterIdLst>
    <p:handoutMasterId r:id="rId22"/>
  </p:handoutMasterIdLst>
  <p:sldIdLst>
    <p:sldId id="256" r:id="rId7"/>
    <p:sldId id="257" r:id="rId8"/>
    <p:sldId id="258" r:id="rId9"/>
    <p:sldId id="259" r:id="rId10"/>
    <p:sldId id="260" r:id="rId11"/>
    <p:sldId id="261" r:id="rId12"/>
    <p:sldId id="262" r:id="rId13"/>
    <p:sldId id="269" r:id="rId14"/>
    <p:sldId id="263" r:id="rId15"/>
    <p:sldId id="264" r:id="rId16"/>
    <p:sldId id="265" r:id="rId17"/>
    <p:sldId id="266" r:id="rId18"/>
    <p:sldId id="267" r:id="rId19"/>
    <p:sldId id="268" r:id="rId20"/>
  </p:sldIdLst>
  <p:sldSz cx="7488238" cy="10620375"/>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1889"/>
    <a:srgbClr val="FFFFFF"/>
    <a:srgbClr val="CC00CC"/>
    <a:srgbClr val="CC0099"/>
    <a:srgbClr val="CC3399"/>
    <a:srgbClr val="FDF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73998-8A16-43D9-8273-67D806BA24CC}" v="16" dt="2021-06-03T13:33:21.12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2328" y="48"/>
      </p:cViewPr>
      <p:guideLst/>
    </p:cSldViewPr>
  </p:slideViewPr>
  <p:notesTextViewPr>
    <p:cViewPr>
      <p:scale>
        <a:sx n="1" d="1"/>
        <a:sy n="1" d="1"/>
      </p:scale>
      <p:origin x="0" y="0"/>
    </p:cViewPr>
  </p:notesTextViewPr>
  <p:notesViewPr>
    <p:cSldViewPr snapToGrid="0">
      <p:cViewPr varScale="1">
        <p:scale>
          <a:sx n="72" d="100"/>
          <a:sy n="72" d="100"/>
        </p:scale>
        <p:origin x="24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F73F632-EE89-4B30-BE53-16E800CAD946}"/>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201F604-97B0-4985-B7B1-C86AAF2FBD19}"/>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209A4ED2-F4B1-4C6D-A4C8-7F6139B4432C}" type="datetimeFigureOut">
              <a:rPr lang="fr-FR" smtClean="0"/>
              <a:t>07/06/2021</a:t>
            </a:fld>
            <a:endParaRPr lang="fr-FR"/>
          </a:p>
        </p:txBody>
      </p:sp>
      <p:sp>
        <p:nvSpPr>
          <p:cNvPr id="4" name="Espace réservé du pied de page 3">
            <a:extLst>
              <a:ext uri="{FF2B5EF4-FFF2-40B4-BE49-F238E27FC236}">
                <a16:creationId xmlns:a16="http://schemas.microsoft.com/office/drawing/2014/main" id="{582B1C1E-66D6-47DA-BA01-3817B1508CA4}"/>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94F0865-F590-40A8-9890-F315987F3882}"/>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26C4EF99-C3BB-4918-BF53-B9DBACB5D3EC}" type="slidenum">
              <a:rPr lang="fr-FR" smtClean="0"/>
              <a:t>‹N°›</a:t>
            </a:fld>
            <a:endParaRPr lang="fr-FR"/>
          </a:p>
        </p:txBody>
      </p:sp>
    </p:spTree>
    <p:extLst>
      <p:ext uri="{BB962C8B-B14F-4D97-AF65-F5344CB8AC3E}">
        <p14:creationId xmlns:p14="http://schemas.microsoft.com/office/powerpoint/2010/main" val="1713073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49FFA5DE-51DF-4771-B1DF-BA849891A03C}" type="datetimeFigureOut">
              <a:rPr lang="fr-FR" smtClean="0"/>
              <a:t>07/06/2021</a:t>
            </a:fld>
            <a:endParaRPr lang="fr-FR"/>
          </a:p>
        </p:txBody>
      </p:sp>
      <p:sp>
        <p:nvSpPr>
          <p:cNvPr id="4" name="Espace réservé de l'image des diapositives 3"/>
          <p:cNvSpPr>
            <a:spLocks noGrp="1" noRot="1" noChangeAspect="1"/>
          </p:cNvSpPr>
          <p:nvPr>
            <p:ph type="sldImg" idx="2"/>
          </p:nvPr>
        </p:nvSpPr>
        <p:spPr>
          <a:xfrm>
            <a:off x="2335213" y="1279525"/>
            <a:ext cx="2435225" cy="3454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77C0E05-0038-4BA3-919D-30E624B22CAC}" type="slidenum">
              <a:rPr lang="fr-FR" smtClean="0"/>
              <a:t>‹N°›</a:t>
            </a:fld>
            <a:endParaRPr lang="fr-FR"/>
          </a:p>
        </p:txBody>
      </p:sp>
    </p:spTree>
    <p:extLst>
      <p:ext uri="{BB962C8B-B14F-4D97-AF65-F5344CB8AC3E}">
        <p14:creationId xmlns:p14="http://schemas.microsoft.com/office/powerpoint/2010/main" val="333757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28" name="PlaceHolder 2"/>
          <p:cNvSpPr>
            <a:spLocks noGrp="1"/>
          </p:cNvSpPr>
          <p:nvPr>
            <p:ph type="body"/>
          </p:nvPr>
        </p:nvSpPr>
        <p:spPr>
          <a:xfrm>
            <a:off x="374400" y="2485080"/>
            <a:ext cx="6738840" cy="2937600"/>
          </a:xfrm>
          <a:prstGeom prst="rect">
            <a:avLst/>
          </a:prstGeom>
        </p:spPr>
        <p:txBody>
          <a:bodyPr lIns="0" tIns="0" rIns="0" bIns="0">
            <a:normAutofit/>
          </a:bodyPr>
          <a:lstStyle/>
          <a:p>
            <a:endParaRPr lang="fr-FR" sz="3200" b="0" strike="noStrike" spc="-1">
              <a:latin typeface="Arial"/>
            </a:endParaRPr>
          </a:p>
        </p:txBody>
      </p:sp>
      <p:sp>
        <p:nvSpPr>
          <p:cNvPr id="29" name="PlaceHolder 3"/>
          <p:cNvSpPr>
            <a:spLocks noGrp="1"/>
          </p:cNvSpPr>
          <p:nvPr>
            <p:ph type="body"/>
          </p:nvPr>
        </p:nvSpPr>
        <p:spPr>
          <a:xfrm>
            <a:off x="374400" y="5702040"/>
            <a:ext cx="67388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31" name="PlaceHolder 2"/>
          <p:cNvSpPr>
            <a:spLocks noGrp="1"/>
          </p:cNvSpPr>
          <p:nvPr>
            <p:ph type="body"/>
          </p:nvPr>
        </p:nvSpPr>
        <p:spPr>
          <a:xfrm>
            <a:off x="374400" y="2485080"/>
            <a:ext cx="3288240" cy="2937600"/>
          </a:xfrm>
          <a:prstGeom prst="rect">
            <a:avLst/>
          </a:prstGeom>
        </p:spPr>
        <p:txBody>
          <a:bodyPr lIns="0" tIns="0" rIns="0" bIns="0">
            <a:normAutofit/>
          </a:bodyPr>
          <a:lstStyle/>
          <a:p>
            <a:endParaRPr lang="fr-FR" sz="3200" b="0" strike="noStrike" spc="-1">
              <a:latin typeface="Arial"/>
            </a:endParaRPr>
          </a:p>
        </p:txBody>
      </p:sp>
      <p:sp>
        <p:nvSpPr>
          <p:cNvPr id="32" name="PlaceHolder 3"/>
          <p:cNvSpPr>
            <a:spLocks noGrp="1"/>
          </p:cNvSpPr>
          <p:nvPr>
            <p:ph type="body"/>
          </p:nvPr>
        </p:nvSpPr>
        <p:spPr>
          <a:xfrm>
            <a:off x="3827520" y="2485080"/>
            <a:ext cx="3288240" cy="2937600"/>
          </a:xfrm>
          <a:prstGeom prst="rect">
            <a:avLst/>
          </a:prstGeom>
        </p:spPr>
        <p:txBody>
          <a:bodyPr lIns="0" tIns="0" rIns="0" bIns="0">
            <a:normAutofit/>
          </a:bodyPr>
          <a:lstStyle/>
          <a:p>
            <a:endParaRPr lang="fr-FR" sz="3200" b="0" strike="noStrike" spc="-1">
              <a:latin typeface="Arial"/>
            </a:endParaRPr>
          </a:p>
        </p:txBody>
      </p:sp>
      <p:sp>
        <p:nvSpPr>
          <p:cNvPr id="33" name="PlaceHolder 4"/>
          <p:cNvSpPr>
            <a:spLocks noGrp="1"/>
          </p:cNvSpPr>
          <p:nvPr>
            <p:ph type="body"/>
          </p:nvPr>
        </p:nvSpPr>
        <p:spPr>
          <a:xfrm>
            <a:off x="374400" y="5702040"/>
            <a:ext cx="3288240" cy="2937600"/>
          </a:xfrm>
          <a:prstGeom prst="rect">
            <a:avLst/>
          </a:prstGeom>
        </p:spPr>
        <p:txBody>
          <a:bodyPr lIns="0" tIns="0" rIns="0" bIns="0">
            <a:normAutofit/>
          </a:bodyPr>
          <a:lstStyle/>
          <a:p>
            <a:endParaRPr lang="fr-FR" sz="3200" b="0" strike="noStrike" spc="-1">
              <a:latin typeface="Arial"/>
            </a:endParaRPr>
          </a:p>
        </p:txBody>
      </p:sp>
      <p:sp>
        <p:nvSpPr>
          <p:cNvPr id="34" name="PlaceHolder 5"/>
          <p:cNvSpPr>
            <a:spLocks noGrp="1"/>
          </p:cNvSpPr>
          <p:nvPr>
            <p:ph type="body"/>
          </p:nvPr>
        </p:nvSpPr>
        <p:spPr>
          <a:xfrm>
            <a:off x="3827520" y="5702040"/>
            <a:ext cx="32882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36" name="PlaceHolder 2"/>
          <p:cNvSpPr>
            <a:spLocks noGrp="1"/>
          </p:cNvSpPr>
          <p:nvPr>
            <p:ph type="body"/>
          </p:nvPr>
        </p:nvSpPr>
        <p:spPr>
          <a:xfrm>
            <a:off x="374400" y="2485080"/>
            <a:ext cx="2169720" cy="2937600"/>
          </a:xfrm>
          <a:prstGeom prst="rect">
            <a:avLst/>
          </a:prstGeom>
        </p:spPr>
        <p:txBody>
          <a:bodyPr lIns="0" tIns="0" rIns="0" bIns="0">
            <a:normAutofit/>
          </a:bodyPr>
          <a:lstStyle/>
          <a:p>
            <a:endParaRPr lang="fr-FR" sz="3200" b="0" strike="noStrike" spc="-1">
              <a:latin typeface="Arial"/>
            </a:endParaRPr>
          </a:p>
        </p:txBody>
      </p:sp>
      <p:sp>
        <p:nvSpPr>
          <p:cNvPr id="37" name="PlaceHolder 3"/>
          <p:cNvSpPr>
            <a:spLocks noGrp="1"/>
          </p:cNvSpPr>
          <p:nvPr>
            <p:ph type="body"/>
          </p:nvPr>
        </p:nvSpPr>
        <p:spPr>
          <a:xfrm>
            <a:off x="2652840" y="2485080"/>
            <a:ext cx="2169720" cy="2937600"/>
          </a:xfrm>
          <a:prstGeom prst="rect">
            <a:avLst/>
          </a:prstGeom>
        </p:spPr>
        <p:txBody>
          <a:bodyPr lIns="0" tIns="0" rIns="0" bIns="0">
            <a:normAutofit/>
          </a:bodyPr>
          <a:lstStyle/>
          <a:p>
            <a:endParaRPr lang="fr-FR" sz="3200" b="0" strike="noStrike" spc="-1">
              <a:latin typeface="Arial"/>
            </a:endParaRPr>
          </a:p>
        </p:txBody>
      </p:sp>
      <p:sp>
        <p:nvSpPr>
          <p:cNvPr id="38" name="PlaceHolder 4"/>
          <p:cNvSpPr>
            <a:spLocks noGrp="1"/>
          </p:cNvSpPr>
          <p:nvPr>
            <p:ph type="body"/>
          </p:nvPr>
        </p:nvSpPr>
        <p:spPr>
          <a:xfrm>
            <a:off x="4931640" y="2485080"/>
            <a:ext cx="2169720" cy="2937600"/>
          </a:xfrm>
          <a:prstGeom prst="rect">
            <a:avLst/>
          </a:prstGeom>
        </p:spPr>
        <p:txBody>
          <a:bodyPr lIns="0" tIns="0" rIns="0" bIns="0">
            <a:normAutofit/>
          </a:bodyPr>
          <a:lstStyle/>
          <a:p>
            <a:endParaRPr lang="fr-FR" sz="3200" b="0" strike="noStrike" spc="-1">
              <a:latin typeface="Arial"/>
            </a:endParaRPr>
          </a:p>
        </p:txBody>
      </p:sp>
      <p:sp>
        <p:nvSpPr>
          <p:cNvPr id="39" name="PlaceHolder 5"/>
          <p:cNvSpPr>
            <a:spLocks noGrp="1"/>
          </p:cNvSpPr>
          <p:nvPr>
            <p:ph type="body"/>
          </p:nvPr>
        </p:nvSpPr>
        <p:spPr>
          <a:xfrm>
            <a:off x="374400" y="5702040"/>
            <a:ext cx="2169720" cy="2937600"/>
          </a:xfrm>
          <a:prstGeom prst="rect">
            <a:avLst/>
          </a:prstGeom>
        </p:spPr>
        <p:txBody>
          <a:bodyPr lIns="0" tIns="0" rIns="0" bIns="0">
            <a:normAutofit/>
          </a:bodyPr>
          <a:lstStyle/>
          <a:p>
            <a:endParaRPr lang="fr-FR" sz="3200" b="0" strike="noStrike" spc="-1">
              <a:latin typeface="Arial"/>
            </a:endParaRPr>
          </a:p>
        </p:txBody>
      </p:sp>
      <p:sp>
        <p:nvSpPr>
          <p:cNvPr id="40" name="PlaceHolder 6"/>
          <p:cNvSpPr>
            <a:spLocks noGrp="1"/>
          </p:cNvSpPr>
          <p:nvPr>
            <p:ph type="body"/>
          </p:nvPr>
        </p:nvSpPr>
        <p:spPr>
          <a:xfrm>
            <a:off x="2652840" y="5702040"/>
            <a:ext cx="2169720" cy="2937600"/>
          </a:xfrm>
          <a:prstGeom prst="rect">
            <a:avLst/>
          </a:prstGeom>
        </p:spPr>
        <p:txBody>
          <a:bodyPr lIns="0" tIns="0" rIns="0" bIns="0">
            <a:normAutofit/>
          </a:bodyPr>
          <a:lstStyle/>
          <a:p>
            <a:endParaRPr lang="fr-FR" sz="3200" b="0" strike="noStrike" spc="-1">
              <a:latin typeface="Arial"/>
            </a:endParaRPr>
          </a:p>
        </p:txBody>
      </p:sp>
      <p:sp>
        <p:nvSpPr>
          <p:cNvPr id="41" name="PlaceHolder 7"/>
          <p:cNvSpPr>
            <a:spLocks noGrp="1"/>
          </p:cNvSpPr>
          <p:nvPr>
            <p:ph type="body"/>
          </p:nvPr>
        </p:nvSpPr>
        <p:spPr>
          <a:xfrm>
            <a:off x="4931640" y="5702040"/>
            <a:ext cx="216972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47" name="PlaceHolder 2"/>
          <p:cNvSpPr>
            <a:spLocks noGrp="1"/>
          </p:cNvSpPr>
          <p:nvPr>
            <p:ph type="subTitle"/>
          </p:nvPr>
        </p:nvSpPr>
        <p:spPr>
          <a:xfrm>
            <a:off x="374400" y="2485080"/>
            <a:ext cx="6738840" cy="61592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49" name="PlaceHolder 2"/>
          <p:cNvSpPr>
            <a:spLocks noGrp="1"/>
          </p:cNvSpPr>
          <p:nvPr>
            <p:ph type="body"/>
          </p:nvPr>
        </p:nvSpPr>
        <p:spPr>
          <a:xfrm>
            <a:off x="374400" y="2485080"/>
            <a:ext cx="6738840" cy="61592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51" name="PlaceHolder 2"/>
          <p:cNvSpPr>
            <a:spLocks noGrp="1"/>
          </p:cNvSpPr>
          <p:nvPr>
            <p:ph type="body"/>
          </p:nvPr>
        </p:nvSpPr>
        <p:spPr>
          <a:xfrm>
            <a:off x="374400" y="2485080"/>
            <a:ext cx="3288240" cy="6159240"/>
          </a:xfrm>
          <a:prstGeom prst="rect">
            <a:avLst/>
          </a:prstGeom>
        </p:spPr>
        <p:txBody>
          <a:bodyPr lIns="0" tIns="0" rIns="0" bIns="0">
            <a:normAutofit/>
          </a:bodyPr>
          <a:lstStyle/>
          <a:p>
            <a:endParaRPr lang="fr-FR" sz="3200" b="0" strike="noStrike" spc="-1">
              <a:latin typeface="Arial"/>
            </a:endParaRPr>
          </a:p>
        </p:txBody>
      </p:sp>
      <p:sp>
        <p:nvSpPr>
          <p:cNvPr id="52" name="PlaceHolder 3"/>
          <p:cNvSpPr>
            <a:spLocks noGrp="1"/>
          </p:cNvSpPr>
          <p:nvPr>
            <p:ph type="body"/>
          </p:nvPr>
        </p:nvSpPr>
        <p:spPr>
          <a:xfrm>
            <a:off x="3827520" y="2485080"/>
            <a:ext cx="3288240" cy="61592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374400" y="423720"/>
            <a:ext cx="6738840" cy="82198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56" name="PlaceHolder 2"/>
          <p:cNvSpPr>
            <a:spLocks noGrp="1"/>
          </p:cNvSpPr>
          <p:nvPr>
            <p:ph type="body"/>
          </p:nvPr>
        </p:nvSpPr>
        <p:spPr>
          <a:xfrm>
            <a:off x="374400" y="2485080"/>
            <a:ext cx="3288240" cy="2937600"/>
          </a:xfrm>
          <a:prstGeom prst="rect">
            <a:avLst/>
          </a:prstGeom>
        </p:spPr>
        <p:txBody>
          <a:bodyPr lIns="0" tIns="0" rIns="0" bIns="0">
            <a:normAutofit/>
          </a:bodyPr>
          <a:lstStyle/>
          <a:p>
            <a:endParaRPr lang="fr-FR" sz="3200" b="0" strike="noStrike" spc="-1">
              <a:latin typeface="Arial"/>
            </a:endParaRPr>
          </a:p>
        </p:txBody>
      </p:sp>
      <p:sp>
        <p:nvSpPr>
          <p:cNvPr id="57" name="PlaceHolder 3"/>
          <p:cNvSpPr>
            <a:spLocks noGrp="1"/>
          </p:cNvSpPr>
          <p:nvPr>
            <p:ph type="body"/>
          </p:nvPr>
        </p:nvSpPr>
        <p:spPr>
          <a:xfrm>
            <a:off x="3827520" y="2485080"/>
            <a:ext cx="3288240" cy="6159240"/>
          </a:xfrm>
          <a:prstGeom prst="rect">
            <a:avLst/>
          </a:prstGeom>
        </p:spPr>
        <p:txBody>
          <a:bodyPr lIns="0" tIns="0" rIns="0" bIns="0">
            <a:normAutofit/>
          </a:bodyPr>
          <a:lstStyle/>
          <a:p>
            <a:endParaRPr lang="fr-FR" sz="3200" b="0" strike="noStrike" spc="-1">
              <a:latin typeface="Arial"/>
            </a:endParaRPr>
          </a:p>
        </p:txBody>
      </p:sp>
      <p:sp>
        <p:nvSpPr>
          <p:cNvPr id="58" name="PlaceHolder 4"/>
          <p:cNvSpPr>
            <a:spLocks noGrp="1"/>
          </p:cNvSpPr>
          <p:nvPr>
            <p:ph type="body"/>
          </p:nvPr>
        </p:nvSpPr>
        <p:spPr>
          <a:xfrm>
            <a:off x="374400" y="5702040"/>
            <a:ext cx="32882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7" name="PlaceHolder 2"/>
          <p:cNvSpPr>
            <a:spLocks noGrp="1"/>
          </p:cNvSpPr>
          <p:nvPr>
            <p:ph type="subTitle"/>
          </p:nvPr>
        </p:nvSpPr>
        <p:spPr>
          <a:xfrm>
            <a:off x="374400" y="2485080"/>
            <a:ext cx="6738840" cy="61592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60" name="PlaceHolder 2"/>
          <p:cNvSpPr>
            <a:spLocks noGrp="1"/>
          </p:cNvSpPr>
          <p:nvPr>
            <p:ph type="body"/>
          </p:nvPr>
        </p:nvSpPr>
        <p:spPr>
          <a:xfrm>
            <a:off x="374400" y="2485080"/>
            <a:ext cx="3288240" cy="6159240"/>
          </a:xfrm>
          <a:prstGeom prst="rect">
            <a:avLst/>
          </a:prstGeom>
        </p:spPr>
        <p:txBody>
          <a:bodyPr lIns="0" tIns="0" rIns="0" bIns="0">
            <a:normAutofit/>
          </a:bodyPr>
          <a:lstStyle/>
          <a:p>
            <a:endParaRPr lang="fr-FR" sz="3200" b="0" strike="noStrike" spc="-1">
              <a:latin typeface="Arial"/>
            </a:endParaRPr>
          </a:p>
        </p:txBody>
      </p:sp>
      <p:sp>
        <p:nvSpPr>
          <p:cNvPr id="61" name="PlaceHolder 3"/>
          <p:cNvSpPr>
            <a:spLocks noGrp="1"/>
          </p:cNvSpPr>
          <p:nvPr>
            <p:ph type="body"/>
          </p:nvPr>
        </p:nvSpPr>
        <p:spPr>
          <a:xfrm>
            <a:off x="3827520" y="2485080"/>
            <a:ext cx="3288240" cy="2937600"/>
          </a:xfrm>
          <a:prstGeom prst="rect">
            <a:avLst/>
          </a:prstGeom>
        </p:spPr>
        <p:txBody>
          <a:bodyPr lIns="0" tIns="0" rIns="0" bIns="0">
            <a:normAutofit/>
          </a:bodyPr>
          <a:lstStyle/>
          <a:p>
            <a:endParaRPr lang="fr-FR" sz="3200" b="0" strike="noStrike" spc="-1">
              <a:latin typeface="Arial"/>
            </a:endParaRPr>
          </a:p>
        </p:txBody>
      </p:sp>
      <p:sp>
        <p:nvSpPr>
          <p:cNvPr id="62" name="PlaceHolder 4"/>
          <p:cNvSpPr>
            <a:spLocks noGrp="1"/>
          </p:cNvSpPr>
          <p:nvPr>
            <p:ph type="body"/>
          </p:nvPr>
        </p:nvSpPr>
        <p:spPr>
          <a:xfrm>
            <a:off x="3827520" y="5702040"/>
            <a:ext cx="32882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64" name="PlaceHolder 2"/>
          <p:cNvSpPr>
            <a:spLocks noGrp="1"/>
          </p:cNvSpPr>
          <p:nvPr>
            <p:ph type="body"/>
          </p:nvPr>
        </p:nvSpPr>
        <p:spPr>
          <a:xfrm>
            <a:off x="374400" y="2485080"/>
            <a:ext cx="3288240" cy="2937600"/>
          </a:xfrm>
          <a:prstGeom prst="rect">
            <a:avLst/>
          </a:prstGeom>
        </p:spPr>
        <p:txBody>
          <a:bodyPr lIns="0" tIns="0" rIns="0" bIns="0">
            <a:normAutofit/>
          </a:bodyPr>
          <a:lstStyle/>
          <a:p>
            <a:endParaRPr lang="fr-FR" sz="3200" b="0" strike="noStrike" spc="-1">
              <a:latin typeface="Arial"/>
            </a:endParaRPr>
          </a:p>
        </p:txBody>
      </p:sp>
      <p:sp>
        <p:nvSpPr>
          <p:cNvPr id="65" name="PlaceHolder 3"/>
          <p:cNvSpPr>
            <a:spLocks noGrp="1"/>
          </p:cNvSpPr>
          <p:nvPr>
            <p:ph type="body"/>
          </p:nvPr>
        </p:nvSpPr>
        <p:spPr>
          <a:xfrm>
            <a:off x="3827520" y="2485080"/>
            <a:ext cx="3288240" cy="2937600"/>
          </a:xfrm>
          <a:prstGeom prst="rect">
            <a:avLst/>
          </a:prstGeom>
        </p:spPr>
        <p:txBody>
          <a:bodyPr lIns="0" tIns="0" rIns="0" bIns="0">
            <a:normAutofit/>
          </a:bodyPr>
          <a:lstStyle/>
          <a:p>
            <a:endParaRPr lang="fr-FR" sz="3200" b="0" strike="noStrike" spc="-1">
              <a:latin typeface="Arial"/>
            </a:endParaRPr>
          </a:p>
        </p:txBody>
      </p:sp>
      <p:sp>
        <p:nvSpPr>
          <p:cNvPr id="66" name="PlaceHolder 4"/>
          <p:cNvSpPr>
            <a:spLocks noGrp="1"/>
          </p:cNvSpPr>
          <p:nvPr>
            <p:ph type="body"/>
          </p:nvPr>
        </p:nvSpPr>
        <p:spPr>
          <a:xfrm>
            <a:off x="374400" y="5702040"/>
            <a:ext cx="67388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68" name="PlaceHolder 2"/>
          <p:cNvSpPr>
            <a:spLocks noGrp="1"/>
          </p:cNvSpPr>
          <p:nvPr>
            <p:ph type="body"/>
          </p:nvPr>
        </p:nvSpPr>
        <p:spPr>
          <a:xfrm>
            <a:off x="374400" y="2485080"/>
            <a:ext cx="6738840" cy="2937600"/>
          </a:xfrm>
          <a:prstGeom prst="rect">
            <a:avLst/>
          </a:prstGeom>
        </p:spPr>
        <p:txBody>
          <a:bodyPr lIns="0" tIns="0" rIns="0" bIns="0">
            <a:normAutofit/>
          </a:bodyPr>
          <a:lstStyle/>
          <a:p>
            <a:endParaRPr lang="fr-FR" sz="3200" b="0" strike="noStrike" spc="-1">
              <a:latin typeface="Arial"/>
            </a:endParaRPr>
          </a:p>
        </p:txBody>
      </p:sp>
      <p:sp>
        <p:nvSpPr>
          <p:cNvPr id="69" name="PlaceHolder 3"/>
          <p:cNvSpPr>
            <a:spLocks noGrp="1"/>
          </p:cNvSpPr>
          <p:nvPr>
            <p:ph type="body"/>
          </p:nvPr>
        </p:nvSpPr>
        <p:spPr>
          <a:xfrm>
            <a:off x="374400" y="5702040"/>
            <a:ext cx="67388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71" name="PlaceHolder 2"/>
          <p:cNvSpPr>
            <a:spLocks noGrp="1"/>
          </p:cNvSpPr>
          <p:nvPr>
            <p:ph type="body"/>
          </p:nvPr>
        </p:nvSpPr>
        <p:spPr>
          <a:xfrm>
            <a:off x="374400" y="2485080"/>
            <a:ext cx="3288240" cy="2937600"/>
          </a:xfrm>
          <a:prstGeom prst="rect">
            <a:avLst/>
          </a:prstGeom>
        </p:spPr>
        <p:txBody>
          <a:bodyPr lIns="0" tIns="0" rIns="0" bIns="0">
            <a:normAutofit/>
          </a:bodyPr>
          <a:lstStyle/>
          <a:p>
            <a:endParaRPr lang="fr-FR" sz="3200" b="0" strike="noStrike" spc="-1">
              <a:latin typeface="Arial"/>
            </a:endParaRPr>
          </a:p>
        </p:txBody>
      </p:sp>
      <p:sp>
        <p:nvSpPr>
          <p:cNvPr id="72" name="PlaceHolder 3"/>
          <p:cNvSpPr>
            <a:spLocks noGrp="1"/>
          </p:cNvSpPr>
          <p:nvPr>
            <p:ph type="body"/>
          </p:nvPr>
        </p:nvSpPr>
        <p:spPr>
          <a:xfrm>
            <a:off x="3827520" y="2485080"/>
            <a:ext cx="3288240" cy="2937600"/>
          </a:xfrm>
          <a:prstGeom prst="rect">
            <a:avLst/>
          </a:prstGeom>
        </p:spPr>
        <p:txBody>
          <a:bodyPr lIns="0" tIns="0" rIns="0" bIns="0">
            <a:normAutofit/>
          </a:bodyPr>
          <a:lstStyle/>
          <a:p>
            <a:endParaRPr lang="fr-FR" sz="3200" b="0" strike="noStrike" spc="-1">
              <a:latin typeface="Arial"/>
            </a:endParaRPr>
          </a:p>
        </p:txBody>
      </p:sp>
      <p:sp>
        <p:nvSpPr>
          <p:cNvPr id="73" name="PlaceHolder 4"/>
          <p:cNvSpPr>
            <a:spLocks noGrp="1"/>
          </p:cNvSpPr>
          <p:nvPr>
            <p:ph type="body"/>
          </p:nvPr>
        </p:nvSpPr>
        <p:spPr>
          <a:xfrm>
            <a:off x="374400" y="5702040"/>
            <a:ext cx="3288240" cy="2937600"/>
          </a:xfrm>
          <a:prstGeom prst="rect">
            <a:avLst/>
          </a:prstGeom>
        </p:spPr>
        <p:txBody>
          <a:bodyPr lIns="0" tIns="0" rIns="0" bIns="0">
            <a:normAutofit/>
          </a:bodyPr>
          <a:lstStyle/>
          <a:p>
            <a:endParaRPr lang="fr-FR" sz="3200" b="0" strike="noStrike" spc="-1">
              <a:latin typeface="Arial"/>
            </a:endParaRPr>
          </a:p>
        </p:txBody>
      </p:sp>
      <p:sp>
        <p:nvSpPr>
          <p:cNvPr id="74" name="PlaceHolder 5"/>
          <p:cNvSpPr>
            <a:spLocks noGrp="1"/>
          </p:cNvSpPr>
          <p:nvPr>
            <p:ph type="body"/>
          </p:nvPr>
        </p:nvSpPr>
        <p:spPr>
          <a:xfrm>
            <a:off x="3827520" y="5702040"/>
            <a:ext cx="32882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76" name="PlaceHolder 2"/>
          <p:cNvSpPr>
            <a:spLocks noGrp="1"/>
          </p:cNvSpPr>
          <p:nvPr>
            <p:ph type="body"/>
          </p:nvPr>
        </p:nvSpPr>
        <p:spPr>
          <a:xfrm>
            <a:off x="374400" y="2485080"/>
            <a:ext cx="2169720" cy="2937600"/>
          </a:xfrm>
          <a:prstGeom prst="rect">
            <a:avLst/>
          </a:prstGeom>
        </p:spPr>
        <p:txBody>
          <a:bodyPr lIns="0" tIns="0" rIns="0" bIns="0">
            <a:normAutofit/>
          </a:bodyPr>
          <a:lstStyle/>
          <a:p>
            <a:endParaRPr lang="fr-FR" sz="3200" b="0" strike="noStrike" spc="-1">
              <a:latin typeface="Arial"/>
            </a:endParaRPr>
          </a:p>
        </p:txBody>
      </p:sp>
      <p:sp>
        <p:nvSpPr>
          <p:cNvPr id="77" name="PlaceHolder 3"/>
          <p:cNvSpPr>
            <a:spLocks noGrp="1"/>
          </p:cNvSpPr>
          <p:nvPr>
            <p:ph type="body"/>
          </p:nvPr>
        </p:nvSpPr>
        <p:spPr>
          <a:xfrm>
            <a:off x="2652840" y="2485080"/>
            <a:ext cx="2169720" cy="2937600"/>
          </a:xfrm>
          <a:prstGeom prst="rect">
            <a:avLst/>
          </a:prstGeom>
        </p:spPr>
        <p:txBody>
          <a:bodyPr lIns="0" tIns="0" rIns="0" bIns="0">
            <a:normAutofit/>
          </a:bodyPr>
          <a:lstStyle/>
          <a:p>
            <a:endParaRPr lang="fr-FR" sz="3200" b="0" strike="noStrike" spc="-1">
              <a:latin typeface="Arial"/>
            </a:endParaRPr>
          </a:p>
        </p:txBody>
      </p:sp>
      <p:sp>
        <p:nvSpPr>
          <p:cNvPr id="78" name="PlaceHolder 4"/>
          <p:cNvSpPr>
            <a:spLocks noGrp="1"/>
          </p:cNvSpPr>
          <p:nvPr>
            <p:ph type="body"/>
          </p:nvPr>
        </p:nvSpPr>
        <p:spPr>
          <a:xfrm>
            <a:off x="4931640" y="2485080"/>
            <a:ext cx="2169720" cy="2937600"/>
          </a:xfrm>
          <a:prstGeom prst="rect">
            <a:avLst/>
          </a:prstGeom>
        </p:spPr>
        <p:txBody>
          <a:bodyPr lIns="0" tIns="0" rIns="0" bIns="0">
            <a:normAutofit/>
          </a:bodyPr>
          <a:lstStyle/>
          <a:p>
            <a:endParaRPr lang="fr-FR" sz="3200" b="0" strike="noStrike" spc="-1">
              <a:latin typeface="Arial"/>
            </a:endParaRPr>
          </a:p>
        </p:txBody>
      </p:sp>
      <p:sp>
        <p:nvSpPr>
          <p:cNvPr id="79" name="PlaceHolder 5"/>
          <p:cNvSpPr>
            <a:spLocks noGrp="1"/>
          </p:cNvSpPr>
          <p:nvPr>
            <p:ph type="body"/>
          </p:nvPr>
        </p:nvSpPr>
        <p:spPr>
          <a:xfrm>
            <a:off x="374400" y="5702040"/>
            <a:ext cx="2169720" cy="2937600"/>
          </a:xfrm>
          <a:prstGeom prst="rect">
            <a:avLst/>
          </a:prstGeom>
        </p:spPr>
        <p:txBody>
          <a:bodyPr lIns="0" tIns="0" rIns="0" bIns="0">
            <a:normAutofit/>
          </a:bodyPr>
          <a:lstStyle/>
          <a:p>
            <a:endParaRPr lang="fr-FR" sz="3200" b="0" strike="noStrike" spc="-1">
              <a:latin typeface="Arial"/>
            </a:endParaRPr>
          </a:p>
        </p:txBody>
      </p:sp>
      <p:sp>
        <p:nvSpPr>
          <p:cNvPr id="80" name="PlaceHolder 6"/>
          <p:cNvSpPr>
            <a:spLocks noGrp="1"/>
          </p:cNvSpPr>
          <p:nvPr>
            <p:ph type="body"/>
          </p:nvPr>
        </p:nvSpPr>
        <p:spPr>
          <a:xfrm>
            <a:off x="2652840" y="5702040"/>
            <a:ext cx="2169720" cy="2937600"/>
          </a:xfrm>
          <a:prstGeom prst="rect">
            <a:avLst/>
          </a:prstGeom>
        </p:spPr>
        <p:txBody>
          <a:bodyPr lIns="0" tIns="0" rIns="0" bIns="0">
            <a:normAutofit/>
          </a:bodyPr>
          <a:lstStyle/>
          <a:p>
            <a:endParaRPr lang="fr-FR" sz="3200" b="0" strike="noStrike" spc="-1">
              <a:latin typeface="Arial"/>
            </a:endParaRPr>
          </a:p>
        </p:txBody>
      </p:sp>
      <p:sp>
        <p:nvSpPr>
          <p:cNvPr id="81" name="PlaceHolder 7"/>
          <p:cNvSpPr>
            <a:spLocks noGrp="1"/>
          </p:cNvSpPr>
          <p:nvPr>
            <p:ph type="body"/>
          </p:nvPr>
        </p:nvSpPr>
        <p:spPr>
          <a:xfrm>
            <a:off x="4931640" y="5702040"/>
            <a:ext cx="216972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87" name="PlaceHolder 2"/>
          <p:cNvSpPr>
            <a:spLocks noGrp="1"/>
          </p:cNvSpPr>
          <p:nvPr>
            <p:ph type="subTitle"/>
          </p:nvPr>
        </p:nvSpPr>
        <p:spPr>
          <a:xfrm>
            <a:off x="374400" y="2485080"/>
            <a:ext cx="6738840" cy="61592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89" name="PlaceHolder 2"/>
          <p:cNvSpPr>
            <a:spLocks noGrp="1"/>
          </p:cNvSpPr>
          <p:nvPr>
            <p:ph type="body"/>
          </p:nvPr>
        </p:nvSpPr>
        <p:spPr>
          <a:xfrm>
            <a:off x="374400" y="2485080"/>
            <a:ext cx="6738840" cy="61592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91" name="PlaceHolder 2"/>
          <p:cNvSpPr>
            <a:spLocks noGrp="1"/>
          </p:cNvSpPr>
          <p:nvPr>
            <p:ph type="body"/>
          </p:nvPr>
        </p:nvSpPr>
        <p:spPr>
          <a:xfrm>
            <a:off x="374400" y="2485080"/>
            <a:ext cx="3288240" cy="6159240"/>
          </a:xfrm>
          <a:prstGeom prst="rect">
            <a:avLst/>
          </a:prstGeom>
        </p:spPr>
        <p:txBody>
          <a:bodyPr lIns="0" tIns="0" rIns="0" bIns="0">
            <a:normAutofit/>
          </a:bodyPr>
          <a:lstStyle/>
          <a:p>
            <a:endParaRPr lang="fr-FR" sz="3200" b="0" strike="noStrike" spc="-1">
              <a:latin typeface="Arial"/>
            </a:endParaRPr>
          </a:p>
        </p:txBody>
      </p:sp>
      <p:sp>
        <p:nvSpPr>
          <p:cNvPr id="92" name="PlaceHolder 3"/>
          <p:cNvSpPr>
            <a:spLocks noGrp="1"/>
          </p:cNvSpPr>
          <p:nvPr>
            <p:ph type="body"/>
          </p:nvPr>
        </p:nvSpPr>
        <p:spPr>
          <a:xfrm>
            <a:off x="3827520" y="2485080"/>
            <a:ext cx="3288240" cy="61592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9" name="PlaceHolder 2"/>
          <p:cNvSpPr>
            <a:spLocks noGrp="1"/>
          </p:cNvSpPr>
          <p:nvPr>
            <p:ph type="body"/>
          </p:nvPr>
        </p:nvSpPr>
        <p:spPr>
          <a:xfrm>
            <a:off x="374400" y="2485080"/>
            <a:ext cx="6738840" cy="61592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374400" y="423720"/>
            <a:ext cx="6738840" cy="82198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96" name="PlaceHolder 2"/>
          <p:cNvSpPr>
            <a:spLocks noGrp="1"/>
          </p:cNvSpPr>
          <p:nvPr>
            <p:ph type="body"/>
          </p:nvPr>
        </p:nvSpPr>
        <p:spPr>
          <a:xfrm>
            <a:off x="374400" y="2485080"/>
            <a:ext cx="3288240" cy="2937600"/>
          </a:xfrm>
          <a:prstGeom prst="rect">
            <a:avLst/>
          </a:prstGeom>
        </p:spPr>
        <p:txBody>
          <a:bodyPr lIns="0" tIns="0" rIns="0" bIns="0">
            <a:normAutofit/>
          </a:bodyPr>
          <a:lstStyle/>
          <a:p>
            <a:endParaRPr lang="fr-FR" sz="3200" b="0" strike="noStrike" spc="-1">
              <a:latin typeface="Arial"/>
            </a:endParaRPr>
          </a:p>
        </p:txBody>
      </p:sp>
      <p:sp>
        <p:nvSpPr>
          <p:cNvPr id="97" name="PlaceHolder 3"/>
          <p:cNvSpPr>
            <a:spLocks noGrp="1"/>
          </p:cNvSpPr>
          <p:nvPr>
            <p:ph type="body"/>
          </p:nvPr>
        </p:nvSpPr>
        <p:spPr>
          <a:xfrm>
            <a:off x="3827520" y="2485080"/>
            <a:ext cx="3288240" cy="6159240"/>
          </a:xfrm>
          <a:prstGeom prst="rect">
            <a:avLst/>
          </a:prstGeom>
        </p:spPr>
        <p:txBody>
          <a:bodyPr lIns="0" tIns="0" rIns="0" bIns="0">
            <a:normAutofit/>
          </a:bodyPr>
          <a:lstStyle/>
          <a:p>
            <a:endParaRPr lang="fr-FR" sz="3200" b="0" strike="noStrike" spc="-1">
              <a:latin typeface="Arial"/>
            </a:endParaRPr>
          </a:p>
        </p:txBody>
      </p:sp>
      <p:sp>
        <p:nvSpPr>
          <p:cNvPr id="98" name="PlaceHolder 4"/>
          <p:cNvSpPr>
            <a:spLocks noGrp="1"/>
          </p:cNvSpPr>
          <p:nvPr>
            <p:ph type="body"/>
          </p:nvPr>
        </p:nvSpPr>
        <p:spPr>
          <a:xfrm>
            <a:off x="374400" y="5702040"/>
            <a:ext cx="32882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100" name="PlaceHolder 2"/>
          <p:cNvSpPr>
            <a:spLocks noGrp="1"/>
          </p:cNvSpPr>
          <p:nvPr>
            <p:ph type="body"/>
          </p:nvPr>
        </p:nvSpPr>
        <p:spPr>
          <a:xfrm>
            <a:off x="374400" y="2485080"/>
            <a:ext cx="3288240" cy="6159240"/>
          </a:xfrm>
          <a:prstGeom prst="rect">
            <a:avLst/>
          </a:prstGeom>
        </p:spPr>
        <p:txBody>
          <a:bodyPr lIns="0" tIns="0" rIns="0" bIns="0">
            <a:normAutofit/>
          </a:bodyPr>
          <a:lstStyle/>
          <a:p>
            <a:endParaRPr lang="fr-FR" sz="3200" b="0" strike="noStrike" spc="-1">
              <a:latin typeface="Arial"/>
            </a:endParaRPr>
          </a:p>
        </p:txBody>
      </p:sp>
      <p:sp>
        <p:nvSpPr>
          <p:cNvPr id="101" name="PlaceHolder 3"/>
          <p:cNvSpPr>
            <a:spLocks noGrp="1"/>
          </p:cNvSpPr>
          <p:nvPr>
            <p:ph type="body"/>
          </p:nvPr>
        </p:nvSpPr>
        <p:spPr>
          <a:xfrm>
            <a:off x="3827520" y="2485080"/>
            <a:ext cx="3288240" cy="2937600"/>
          </a:xfrm>
          <a:prstGeom prst="rect">
            <a:avLst/>
          </a:prstGeom>
        </p:spPr>
        <p:txBody>
          <a:bodyPr lIns="0" tIns="0" rIns="0" bIns="0">
            <a:normAutofit/>
          </a:bodyPr>
          <a:lstStyle/>
          <a:p>
            <a:endParaRPr lang="fr-FR" sz="3200" b="0" strike="noStrike" spc="-1">
              <a:latin typeface="Arial"/>
            </a:endParaRPr>
          </a:p>
        </p:txBody>
      </p:sp>
      <p:sp>
        <p:nvSpPr>
          <p:cNvPr id="102" name="PlaceHolder 4"/>
          <p:cNvSpPr>
            <a:spLocks noGrp="1"/>
          </p:cNvSpPr>
          <p:nvPr>
            <p:ph type="body"/>
          </p:nvPr>
        </p:nvSpPr>
        <p:spPr>
          <a:xfrm>
            <a:off x="3827520" y="5702040"/>
            <a:ext cx="32882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104" name="PlaceHolder 2"/>
          <p:cNvSpPr>
            <a:spLocks noGrp="1"/>
          </p:cNvSpPr>
          <p:nvPr>
            <p:ph type="body"/>
          </p:nvPr>
        </p:nvSpPr>
        <p:spPr>
          <a:xfrm>
            <a:off x="374400" y="2485080"/>
            <a:ext cx="3288240" cy="2937600"/>
          </a:xfrm>
          <a:prstGeom prst="rect">
            <a:avLst/>
          </a:prstGeom>
        </p:spPr>
        <p:txBody>
          <a:bodyPr lIns="0" tIns="0" rIns="0" bIns="0">
            <a:normAutofit/>
          </a:bodyPr>
          <a:lstStyle/>
          <a:p>
            <a:endParaRPr lang="fr-FR" sz="3200" b="0" strike="noStrike" spc="-1">
              <a:latin typeface="Arial"/>
            </a:endParaRPr>
          </a:p>
        </p:txBody>
      </p:sp>
      <p:sp>
        <p:nvSpPr>
          <p:cNvPr id="105" name="PlaceHolder 3"/>
          <p:cNvSpPr>
            <a:spLocks noGrp="1"/>
          </p:cNvSpPr>
          <p:nvPr>
            <p:ph type="body"/>
          </p:nvPr>
        </p:nvSpPr>
        <p:spPr>
          <a:xfrm>
            <a:off x="3827520" y="2485080"/>
            <a:ext cx="3288240" cy="2937600"/>
          </a:xfrm>
          <a:prstGeom prst="rect">
            <a:avLst/>
          </a:prstGeom>
        </p:spPr>
        <p:txBody>
          <a:bodyPr lIns="0" tIns="0" rIns="0" bIns="0">
            <a:normAutofit/>
          </a:bodyPr>
          <a:lstStyle/>
          <a:p>
            <a:endParaRPr lang="fr-FR" sz="3200" b="0" strike="noStrike" spc="-1">
              <a:latin typeface="Arial"/>
            </a:endParaRPr>
          </a:p>
        </p:txBody>
      </p:sp>
      <p:sp>
        <p:nvSpPr>
          <p:cNvPr id="106" name="PlaceHolder 4"/>
          <p:cNvSpPr>
            <a:spLocks noGrp="1"/>
          </p:cNvSpPr>
          <p:nvPr>
            <p:ph type="body"/>
          </p:nvPr>
        </p:nvSpPr>
        <p:spPr>
          <a:xfrm>
            <a:off x="374400" y="5702040"/>
            <a:ext cx="67388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108" name="PlaceHolder 2"/>
          <p:cNvSpPr>
            <a:spLocks noGrp="1"/>
          </p:cNvSpPr>
          <p:nvPr>
            <p:ph type="body"/>
          </p:nvPr>
        </p:nvSpPr>
        <p:spPr>
          <a:xfrm>
            <a:off x="374400" y="2485080"/>
            <a:ext cx="6738840" cy="2937600"/>
          </a:xfrm>
          <a:prstGeom prst="rect">
            <a:avLst/>
          </a:prstGeom>
        </p:spPr>
        <p:txBody>
          <a:bodyPr lIns="0" tIns="0" rIns="0" bIns="0">
            <a:normAutofit/>
          </a:bodyPr>
          <a:lstStyle/>
          <a:p>
            <a:endParaRPr lang="fr-FR" sz="3200" b="0" strike="noStrike" spc="-1">
              <a:latin typeface="Arial"/>
            </a:endParaRPr>
          </a:p>
        </p:txBody>
      </p:sp>
      <p:sp>
        <p:nvSpPr>
          <p:cNvPr id="109" name="PlaceHolder 3"/>
          <p:cNvSpPr>
            <a:spLocks noGrp="1"/>
          </p:cNvSpPr>
          <p:nvPr>
            <p:ph type="body"/>
          </p:nvPr>
        </p:nvSpPr>
        <p:spPr>
          <a:xfrm>
            <a:off x="374400" y="5702040"/>
            <a:ext cx="67388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111" name="PlaceHolder 2"/>
          <p:cNvSpPr>
            <a:spLocks noGrp="1"/>
          </p:cNvSpPr>
          <p:nvPr>
            <p:ph type="body"/>
          </p:nvPr>
        </p:nvSpPr>
        <p:spPr>
          <a:xfrm>
            <a:off x="374400" y="2485080"/>
            <a:ext cx="3288240" cy="2937600"/>
          </a:xfrm>
          <a:prstGeom prst="rect">
            <a:avLst/>
          </a:prstGeom>
        </p:spPr>
        <p:txBody>
          <a:bodyPr lIns="0" tIns="0" rIns="0" bIns="0">
            <a:normAutofit/>
          </a:bodyPr>
          <a:lstStyle/>
          <a:p>
            <a:endParaRPr lang="fr-FR" sz="3200" b="0" strike="noStrike" spc="-1">
              <a:latin typeface="Arial"/>
            </a:endParaRPr>
          </a:p>
        </p:txBody>
      </p:sp>
      <p:sp>
        <p:nvSpPr>
          <p:cNvPr id="112" name="PlaceHolder 3"/>
          <p:cNvSpPr>
            <a:spLocks noGrp="1"/>
          </p:cNvSpPr>
          <p:nvPr>
            <p:ph type="body"/>
          </p:nvPr>
        </p:nvSpPr>
        <p:spPr>
          <a:xfrm>
            <a:off x="3827520" y="2485080"/>
            <a:ext cx="3288240" cy="2937600"/>
          </a:xfrm>
          <a:prstGeom prst="rect">
            <a:avLst/>
          </a:prstGeom>
        </p:spPr>
        <p:txBody>
          <a:bodyPr lIns="0" tIns="0" rIns="0" bIns="0">
            <a:normAutofit/>
          </a:bodyPr>
          <a:lstStyle/>
          <a:p>
            <a:endParaRPr lang="fr-FR" sz="3200" b="0" strike="noStrike" spc="-1">
              <a:latin typeface="Arial"/>
            </a:endParaRPr>
          </a:p>
        </p:txBody>
      </p:sp>
      <p:sp>
        <p:nvSpPr>
          <p:cNvPr id="113" name="PlaceHolder 4"/>
          <p:cNvSpPr>
            <a:spLocks noGrp="1"/>
          </p:cNvSpPr>
          <p:nvPr>
            <p:ph type="body"/>
          </p:nvPr>
        </p:nvSpPr>
        <p:spPr>
          <a:xfrm>
            <a:off x="374400" y="5702040"/>
            <a:ext cx="3288240" cy="2937600"/>
          </a:xfrm>
          <a:prstGeom prst="rect">
            <a:avLst/>
          </a:prstGeom>
        </p:spPr>
        <p:txBody>
          <a:bodyPr lIns="0" tIns="0" rIns="0" bIns="0">
            <a:normAutofit/>
          </a:bodyPr>
          <a:lstStyle/>
          <a:p>
            <a:endParaRPr lang="fr-FR" sz="3200" b="0" strike="noStrike" spc="-1">
              <a:latin typeface="Arial"/>
            </a:endParaRPr>
          </a:p>
        </p:txBody>
      </p:sp>
      <p:sp>
        <p:nvSpPr>
          <p:cNvPr id="114" name="PlaceHolder 5"/>
          <p:cNvSpPr>
            <a:spLocks noGrp="1"/>
          </p:cNvSpPr>
          <p:nvPr>
            <p:ph type="body"/>
          </p:nvPr>
        </p:nvSpPr>
        <p:spPr>
          <a:xfrm>
            <a:off x="3827520" y="5702040"/>
            <a:ext cx="32882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116" name="PlaceHolder 2"/>
          <p:cNvSpPr>
            <a:spLocks noGrp="1"/>
          </p:cNvSpPr>
          <p:nvPr>
            <p:ph type="body"/>
          </p:nvPr>
        </p:nvSpPr>
        <p:spPr>
          <a:xfrm>
            <a:off x="374400" y="2485080"/>
            <a:ext cx="2169720" cy="2937600"/>
          </a:xfrm>
          <a:prstGeom prst="rect">
            <a:avLst/>
          </a:prstGeom>
        </p:spPr>
        <p:txBody>
          <a:bodyPr lIns="0" tIns="0" rIns="0" bIns="0">
            <a:normAutofit/>
          </a:bodyPr>
          <a:lstStyle/>
          <a:p>
            <a:endParaRPr lang="fr-FR" sz="3200" b="0" strike="noStrike" spc="-1">
              <a:latin typeface="Arial"/>
            </a:endParaRPr>
          </a:p>
        </p:txBody>
      </p:sp>
      <p:sp>
        <p:nvSpPr>
          <p:cNvPr id="117" name="PlaceHolder 3"/>
          <p:cNvSpPr>
            <a:spLocks noGrp="1"/>
          </p:cNvSpPr>
          <p:nvPr>
            <p:ph type="body"/>
          </p:nvPr>
        </p:nvSpPr>
        <p:spPr>
          <a:xfrm>
            <a:off x="2652840" y="2485080"/>
            <a:ext cx="2169720" cy="2937600"/>
          </a:xfrm>
          <a:prstGeom prst="rect">
            <a:avLst/>
          </a:prstGeom>
        </p:spPr>
        <p:txBody>
          <a:bodyPr lIns="0" tIns="0" rIns="0" bIns="0">
            <a:normAutofit/>
          </a:bodyPr>
          <a:lstStyle/>
          <a:p>
            <a:endParaRPr lang="fr-FR" sz="3200" b="0" strike="noStrike" spc="-1">
              <a:latin typeface="Arial"/>
            </a:endParaRPr>
          </a:p>
        </p:txBody>
      </p:sp>
      <p:sp>
        <p:nvSpPr>
          <p:cNvPr id="118" name="PlaceHolder 4"/>
          <p:cNvSpPr>
            <a:spLocks noGrp="1"/>
          </p:cNvSpPr>
          <p:nvPr>
            <p:ph type="body"/>
          </p:nvPr>
        </p:nvSpPr>
        <p:spPr>
          <a:xfrm>
            <a:off x="4931640" y="2485080"/>
            <a:ext cx="2169720" cy="2937600"/>
          </a:xfrm>
          <a:prstGeom prst="rect">
            <a:avLst/>
          </a:prstGeom>
        </p:spPr>
        <p:txBody>
          <a:bodyPr lIns="0" tIns="0" rIns="0" bIns="0">
            <a:normAutofit/>
          </a:bodyPr>
          <a:lstStyle/>
          <a:p>
            <a:endParaRPr lang="fr-FR" sz="3200" b="0" strike="noStrike" spc="-1">
              <a:latin typeface="Arial"/>
            </a:endParaRPr>
          </a:p>
        </p:txBody>
      </p:sp>
      <p:sp>
        <p:nvSpPr>
          <p:cNvPr id="119" name="PlaceHolder 5"/>
          <p:cNvSpPr>
            <a:spLocks noGrp="1"/>
          </p:cNvSpPr>
          <p:nvPr>
            <p:ph type="body"/>
          </p:nvPr>
        </p:nvSpPr>
        <p:spPr>
          <a:xfrm>
            <a:off x="374400" y="5702040"/>
            <a:ext cx="2169720" cy="2937600"/>
          </a:xfrm>
          <a:prstGeom prst="rect">
            <a:avLst/>
          </a:prstGeom>
        </p:spPr>
        <p:txBody>
          <a:bodyPr lIns="0" tIns="0" rIns="0" bIns="0">
            <a:normAutofit/>
          </a:bodyPr>
          <a:lstStyle/>
          <a:p>
            <a:endParaRPr lang="fr-FR" sz="3200" b="0" strike="noStrike" spc="-1">
              <a:latin typeface="Arial"/>
            </a:endParaRPr>
          </a:p>
        </p:txBody>
      </p:sp>
      <p:sp>
        <p:nvSpPr>
          <p:cNvPr id="120" name="PlaceHolder 6"/>
          <p:cNvSpPr>
            <a:spLocks noGrp="1"/>
          </p:cNvSpPr>
          <p:nvPr>
            <p:ph type="body"/>
          </p:nvPr>
        </p:nvSpPr>
        <p:spPr>
          <a:xfrm>
            <a:off x="2652840" y="5702040"/>
            <a:ext cx="2169720" cy="2937600"/>
          </a:xfrm>
          <a:prstGeom prst="rect">
            <a:avLst/>
          </a:prstGeom>
        </p:spPr>
        <p:txBody>
          <a:bodyPr lIns="0" tIns="0" rIns="0" bIns="0">
            <a:normAutofit/>
          </a:bodyPr>
          <a:lstStyle/>
          <a:p>
            <a:endParaRPr lang="fr-FR" sz="3200" b="0" strike="noStrike" spc="-1">
              <a:latin typeface="Arial"/>
            </a:endParaRPr>
          </a:p>
        </p:txBody>
      </p:sp>
      <p:sp>
        <p:nvSpPr>
          <p:cNvPr id="121" name="PlaceHolder 7"/>
          <p:cNvSpPr>
            <a:spLocks noGrp="1"/>
          </p:cNvSpPr>
          <p:nvPr>
            <p:ph type="body"/>
          </p:nvPr>
        </p:nvSpPr>
        <p:spPr>
          <a:xfrm>
            <a:off x="4931640" y="5702040"/>
            <a:ext cx="216972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11" name="PlaceHolder 2"/>
          <p:cNvSpPr>
            <a:spLocks noGrp="1"/>
          </p:cNvSpPr>
          <p:nvPr>
            <p:ph type="body"/>
          </p:nvPr>
        </p:nvSpPr>
        <p:spPr>
          <a:xfrm>
            <a:off x="374400" y="2485080"/>
            <a:ext cx="3288240" cy="6159240"/>
          </a:xfrm>
          <a:prstGeom prst="rect">
            <a:avLst/>
          </a:prstGeom>
        </p:spPr>
        <p:txBody>
          <a:bodyPr lIns="0" tIns="0" rIns="0" bIns="0">
            <a:normAutofit/>
          </a:bodyPr>
          <a:lstStyle/>
          <a:p>
            <a:endParaRPr lang="fr-FR" sz="3200" b="0" strike="noStrike" spc="-1">
              <a:latin typeface="Arial"/>
            </a:endParaRPr>
          </a:p>
        </p:txBody>
      </p:sp>
      <p:sp>
        <p:nvSpPr>
          <p:cNvPr id="12" name="PlaceHolder 3"/>
          <p:cNvSpPr>
            <a:spLocks noGrp="1"/>
          </p:cNvSpPr>
          <p:nvPr>
            <p:ph type="body"/>
          </p:nvPr>
        </p:nvSpPr>
        <p:spPr>
          <a:xfrm>
            <a:off x="3827520" y="2485080"/>
            <a:ext cx="3288240" cy="61592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374400" y="423720"/>
            <a:ext cx="6738840" cy="82198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16" name="PlaceHolder 2"/>
          <p:cNvSpPr>
            <a:spLocks noGrp="1"/>
          </p:cNvSpPr>
          <p:nvPr>
            <p:ph type="body"/>
          </p:nvPr>
        </p:nvSpPr>
        <p:spPr>
          <a:xfrm>
            <a:off x="374400" y="2485080"/>
            <a:ext cx="3288240" cy="293760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3827520" y="2485080"/>
            <a:ext cx="3288240" cy="615924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374400" y="5702040"/>
            <a:ext cx="32882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20" name="PlaceHolder 2"/>
          <p:cNvSpPr>
            <a:spLocks noGrp="1"/>
          </p:cNvSpPr>
          <p:nvPr>
            <p:ph type="body"/>
          </p:nvPr>
        </p:nvSpPr>
        <p:spPr>
          <a:xfrm>
            <a:off x="374400" y="2485080"/>
            <a:ext cx="3288240" cy="61592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3827520" y="2485080"/>
            <a:ext cx="3288240" cy="293760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3827520" y="5702040"/>
            <a:ext cx="32882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74400" y="423720"/>
            <a:ext cx="6738840" cy="1773000"/>
          </a:xfrm>
          <a:prstGeom prst="rect">
            <a:avLst/>
          </a:prstGeom>
        </p:spPr>
        <p:txBody>
          <a:bodyPr lIns="0" tIns="0" rIns="0" bIns="0" anchor="ctr">
            <a:spAutoFit/>
          </a:bodyPr>
          <a:lstStyle/>
          <a:p>
            <a:pPr algn="ctr"/>
            <a:endParaRPr lang="fr-FR" sz="4400" b="0" strike="noStrike" spc="-1">
              <a:latin typeface="Arial"/>
            </a:endParaRPr>
          </a:p>
        </p:txBody>
      </p:sp>
      <p:sp>
        <p:nvSpPr>
          <p:cNvPr id="24" name="PlaceHolder 2"/>
          <p:cNvSpPr>
            <a:spLocks noGrp="1"/>
          </p:cNvSpPr>
          <p:nvPr>
            <p:ph type="body"/>
          </p:nvPr>
        </p:nvSpPr>
        <p:spPr>
          <a:xfrm>
            <a:off x="374400" y="2485080"/>
            <a:ext cx="3288240" cy="293760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3827520" y="2485080"/>
            <a:ext cx="3288240" cy="2937600"/>
          </a:xfrm>
          <a:prstGeom prst="rect">
            <a:avLst/>
          </a:prstGeom>
        </p:spPr>
        <p:txBody>
          <a:bodyPr lIns="0" tIns="0" rIns="0" bIns="0">
            <a:normAutofit/>
          </a:bodyPr>
          <a:lstStyle/>
          <a:p>
            <a:endParaRPr lang="fr-FR" sz="3200" b="0" strike="noStrike" spc="-1">
              <a:latin typeface="Arial"/>
            </a:endParaRPr>
          </a:p>
        </p:txBody>
      </p:sp>
      <p:sp>
        <p:nvSpPr>
          <p:cNvPr id="26" name="PlaceHolder 4"/>
          <p:cNvSpPr>
            <a:spLocks noGrp="1"/>
          </p:cNvSpPr>
          <p:nvPr>
            <p:ph type="body"/>
          </p:nvPr>
        </p:nvSpPr>
        <p:spPr>
          <a:xfrm>
            <a:off x="374400" y="5702040"/>
            <a:ext cx="6738840" cy="29376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ADE4"/>
        </a:solidFill>
        <a:effectLst/>
      </p:bgPr>
    </p:bg>
    <p:spTree>
      <p:nvGrpSpPr>
        <p:cNvPr id="1" name=""/>
        <p:cNvGrpSpPr/>
        <p:nvPr/>
      </p:nvGrpSpPr>
      <p:grpSpPr>
        <a:xfrm>
          <a:off x="0" y="0"/>
          <a:ext cx="0" cy="0"/>
          <a:chOff x="0" y="0"/>
          <a:chExt cx="0" cy="0"/>
        </a:xfrm>
      </p:grpSpPr>
      <p:sp>
        <p:nvSpPr>
          <p:cNvPr id="6" name="CustomShape 1" hidden="1"/>
          <p:cNvSpPr/>
          <p:nvPr/>
        </p:nvSpPr>
        <p:spPr>
          <a:xfrm>
            <a:off x="149760" y="283320"/>
            <a:ext cx="7187760" cy="10053000"/>
          </a:xfrm>
          <a:prstGeom prst="rect">
            <a:avLst/>
          </a:prstGeom>
          <a:solidFill>
            <a:schemeClr val="bg1"/>
          </a:solidFill>
          <a:ln w="12600">
            <a:noFill/>
          </a:ln>
        </p:spPr>
        <p:style>
          <a:lnRef idx="2">
            <a:schemeClr val="accent1">
              <a:shade val="50000"/>
            </a:schemeClr>
          </a:lnRef>
          <a:fillRef idx="1">
            <a:schemeClr val="accent1"/>
          </a:fillRef>
          <a:effectRef idx="0">
            <a:schemeClr val="accent1"/>
          </a:effectRef>
          <a:fontRef idx="minor"/>
        </p:style>
      </p:sp>
      <p:sp>
        <p:nvSpPr>
          <p:cNvPr id="7" name="CustomShape 2" hidden="1"/>
          <p:cNvSpPr/>
          <p:nvPr/>
        </p:nvSpPr>
        <p:spPr>
          <a:xfrm>
            <a:off x="149760" y="10336320"/>
            <a:ext cx="177336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FFFFFF"/>
                </a:solidFill>
                <a:latin typeface="Verdana"/>
                <a:ea typeface="Verdana"/>
              </a:rPr>
              <a:t>2019/2020 – V1</a:t>
            </a:r>
            <a:endParaRPr lang="fr-FR" sz="1200" b="0" strike="noStrike" spc="-1">
              <a:latin typeface="Arial"/>
            </a:endParaRPr>
          </a:p>
        </p:txBody>
      </p:sp>
      <p:sp>
        <p:nvSpPr>
          <p:cNvPr id="2" name="CustomShape 3"/>
          <p:cNvSpPr/>
          <p:nvPr/>
        </p:nvSpPr>
        <p:spPr>
          <a:xfrm>
            <a:off x="149760" y="283320"/>
            <a:ext cx="7187760" cy="10053000"/>
          </a:xfrm>
          <a:prstGeom prst="rect">
            <a:avLst/>
          </a:prstGeom>
          <a:solidFill>
            <a:schemeClr val="accent1"/>
          </a:solidFill>
          <a:ln w="126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3" name="Line 4"/>
          <p:cNvSpPr/>
          <p:nvPr/>
        </p:nvSpPr>
        <p:spPr>
          <a:xfrm>
            <a:off x="1215000" y="5781960"/>
            <a:ext cx="5054760" cy="0"/>
          </a:xfrm>
          <a:prstGeom prst="line">
            <a:avLst/>
          </a:prstGeom>
          <a:ln>
            <a:solidFill>
              <a:srgbClr val="FFFFFF"/>
            </a:solidFill>
            <a:round/>
          </a:ln>
        </p:spPr>
        <p:style>
          <a:lnRef idx="1">
            <a:schemeClr val="accent1"/>
          </a:lnRef>
          <a:fillRef idx="0">
            <a:schemeClr val="accent1"/>
          </a:fillRef>
          <a:effectRef idx="0">
            <a:schemeClr val="accent1"/>
          </a:effectRef>
          <a:fontRef idx="minor"/>
        </p:style>
      </p:sp>
      <p:sp>
        <p:nvSpPr>
          <p:cNvPr id="4" name="PlaceHolder 5"/>
          <p:cNvSpPr>
            <a:spLocks noGrp="1"/>
          </p:cNvSpPr>
          <p:nvPr>
            <p:ph type="title"/>
          </p:nvPr>
        </p:nvSpPr>
        <p:spPr>
          <a:xfrm>
            <a:off x="374400" y="423360"/>
            <a:ext cx="6738480" cy="1773360"/>
          </a:xfrm>
          <a:prstGeom prst="rect">
            <a:avLst/>
          </a:prstGeom>
        </p:spPr>
        <p:txBody>
          <a:bodyPr lIns="0" tIns="0" rIns="0" bIns="0" anchor="ctr">
            <a:spAutoFit/>
          </a:bodyPr>
          <a:lstStyle/>
          <a:p>
            <a:r>
              <a:rPr lang="fr-FR" sz="1800" b="0" strike="noStrike" spc="-1">
                <a:latin typeface="Arial"/>
              </a:rPr>
              <a:t>Cliquez pour éditer le format du texte-titre</a:t>
            </a:r>
          </a:p>
        </p:txBody>
      </p:sp>
      <p:sp>
        <p:nvSpPr>
          <p:cNvPr id="5" name="PlaceHolder 6"/>
          <p:cNvSpPr>
            <a:spLocks noGrp="1"/>
          </p:cNvSpPr>
          <p:nvPr>
            <p:ph type="body"/>
          </p:nvPr>
        </p:nvSpPr>
        <p:spPr>
          <a:xfrm>
            <a:off x="374400" y="2485080"/>
            <a:ext cx="6738480" cy="6158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CADE4"/>
        </a:solidFill>
        <a:effectLst/>
      </p:bgPr>
    </p:bg>
    <p:spTree>
      <p:nvGrpSpPr>
        <p:cNvPr id="1" name=""/>
        <p:cNvGrpSpPr/>
        <p:nvPr/>
      </p:nvGrpSpPr>
      <p:grpSpPr>
        <a:xfrm>
          <a:off x="0" y="0"/>
          <a:ext cx="0" cy="0"/>
          <a:chOff x="0" y="0"/>
          <a:chExt cx="0" cy="0"/>
        </a:xfrm>
      </p:grpSpPr>
      <p:sp>
        <p:nvSpPr>
          <p:cNvPr id="42" name="CustomShape 1"/>
          <p:cNvSpPr/>
          <p:nvPr/>
        </p:nvSpPr>
        <p:spPr>
          <a:xfrm>
            <a:off x="149760" y="283320"/>
            <a:ext cx="7187760" cy="10053000"/>
          </a:xfrm>
          <a:prstGeom prst="rect">
            <a:avLst/>
          </a:prstGeom>
          <a:solidFill>
            <a:schemeClr val="bg1"/>
          </a:solidFill>
          <a:ln w="12600">
            <a:noFill/>
          </a:ln>
        </p:spPr>
        <p:style>
          <a:lnRef idx="2">
            <a:schemeClr val="accent1">
              <a:shade val="50000"/>
            </a:schemeClr>
          </a:lnRef>
          <a:fillRef idx="1">
            <a:schemeClr val="accent1"/>
          </a:fillRef>
          <a:effectRef idx="0">
            <a:schemeClr val="accent1"/>
          </a:effectRef>
          <a:fontRef idx="minor"/>
        </p:style>
      </p:sp>
      <p:sp>
        <p:nvSpPr>
          <p:cNvPr id="43" name="CustomShape 2"/>
          <p:cNvSpPr/>
          <p:nvPr/>
        </p:nvSpPr>
        <p:spPr>
          <a:xfrm>
            <a:off x="149760" y="10336320"/>
            <a:ext cx="177336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FFFFFF"/>
                </a:solidFill>
                <a:latin typeface="Verdana"/>
                <a:ea typeface="Verdana"/>
              </a:rPr>
              <a:t>2020/2021 – V1</a:t>
            </a:r>
            <a:endParaRPr lang="fr-FR" sz="1200" b="0" strike="noStrike" spc="-1">
              <a:latin typeface="Arial"/>
            </a:endParaRPr>
          </a:p>
        </p:txBody>
      </p:sp>
      <p:sp>
        <p:nvSpPr>
          <p:cNvPr id="44" name="PlaceHolder 3"/>
          <p:cNvSpPr>
            <a:spLocks noGrp="1"/>
          </p:cNvSpPr>
          <p:nvPr>
            <p:ph type="title"/>
          </p:nvPr>
        </p:nvSpPr>
        <p:spPr>
          <a:xfrm>
            <a:off x="374400" y="423720"/>
            <a:ext cx="6738840" cy="17730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45" name="PlaceHolder 4"/>
          <p:cNvSpPr>
            <a:spLocks noGrp="1"/>
          </p:cNvSpPr>
          <p:nvPr>
            <p:ph type="body"/>
          </p:nvPr>
        </p:nvSpPr>
        <p:spPr>
          <a:xfrm>
            <a:off x="374400" y="2485080"/>
            <a:ext cx="6738840" cy="6159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CADE4"/>
        </a:solidFill>
        <a:effectLst/>
      </p:bgPr>
    </p:bg>
    <p:spTree>
      <p:nvGrpSpPr>
        <p:cNvPr id="1" name=""/>
        <p:cNvGrpSpPr/>
        <p:nvPr/>
      </p:nvGrpSpPr>
      <p:grpSpPr>
        <a:xfrm>
          <a:off x="0" y="0"/>
          <a:ext cx="0" cy="0"/>
          <a:chOff x="0" y="0"/>
          <a:chExt cx="0" cy="0"/>
        </a:xfrm>
      </p:grpSpPr>
      <p:sp>
        <p:nvSpPr>
          <p:cNvPr id="82" name="CustomShape 1"/>
          <p:cNvSpPr/>
          <p:nvPr/>
        </p:nvSpPr>
        <p:spPr>
          <a:xfrm>
            <a:off x="149760" y="283320"/>
            <a:ext cx="7187400" cy="10052640"/>
          </a:xfrm>
          <a:prstGeom prst="rect">
            <a:avLst/>
          </a:prstGeom>
          <a:solidFill>
            <a:schemeClr val="bg1"/>
          </a:solidFill>
          <a:ln w="12600">
            <a:noFill/>
          </a:ln>
        </p:spPr>
        <p:style>
          <a:lnRef idx="2">
            <a:schemeClr val="accent1">
              <a:shade val="50000"/>
            </a:schemeClr>
          </a:lnRef>
          <a:fillRef idx="1">
            <a:schemeClr val="accent1"/>
          </a:fillRef>
          <a:effectRef idx="0">
            <a:schemeClr val="accent1"/>
          </a:effectRef>
          <a:fontRef idx="minor"/>
        </p:style>
      </p:sp>
      <p:sp>
        <p:nvSpPr>
          <p:cNvPr id="83" name="CustomShape 2"/>
          <p:cNvSpPr/>
          <p:nvPr/>
        </p:nvSpPr>
        <p:spPr>
          <a:xfrm>
            <a:off x="149760" y="10336320"/>
            <a:ext cx="177300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FFFFFF"/>
                </a:solidFill>
                <a:latin typeface="Verdana"/>
                <a:ea typeface="Verdana"/>
              </a:rPr>
              <a:t>2019/2020 – V1</a:t>
            </a:r>
            <a:endParaRPr lang="fr-FR" sz="1200" b="0" strike="noStrike" spc="-1">
              <a:latin typeface="Arial"/>
            </a:endParaRPr>
          </a:p>
        </p:txBody>
      </p:sp>
      <p:sp>
        <p:nvSpPr>
          <p:cNvPr id="84" name="PlaceHolder 3"/>
          <p:cNvSpPr>
            <a:spLocks noGrp="1"/>
          </p:cNvSpPr>
          <p:nvPr>
            <p:ph type="title"/>
          </p:nvPr>
        </p:nvSpPr>
        <p:spPr>
          <a:xfrm>
            <a:off x="374400" y="423720"/>
            <a:ext cx="6738840" cy="17730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85" name="PlaceHolder 4"/>
          <p:cNvSpPr>
            <a:spLocks noGrp="1"/>
          </p:cNvSpPr>
          <p:nvPr>
            <p:ph type="body"/>
          </p:nvPr>
        </p:nvSpPr>
        <p:spPr>
          <a:xfrm>
            <a:off x="374400" y="2485080"/>
            <a:ext cx="6738840" cy="6159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hyperlink" Target="mailto:cms.saintgermainenlaye@ac-versailles.fr"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saint-nom-la-breteche.fr/"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BDE806B-7BD6-4B99-ADE3-4D9E5F925481}"/>
              </a:ext>
            </a:extLst>
          </p:cNvPr>
          <p:cNvPicPr/>
          <p:nvPr/>
        </p:nvPicPr>
        <p:blipFill>
          <a:blip r:embed="rId2">
            <a:extLst>
              <a:ext uri="{BEBA8EAE-BF5A-486C-A8C5-ECC9F3942E4B}">
                <a14:imgProps xmlns:a14="http://schemas.microsoft.com/office/drawing/2010/main">
                  <a14:imgLayer r:embed="rId3">
                    <a14:imgEffect>
                      <a14:brightnessContrast bright="27000"/>
                    </a14:imgEffect>
                  </a14:imgLayer>
                </a14:imgProps>
              </a:ext>
            </a:extLst>
          </a:blip>
          <a:stretch/>
        </p:blipFill>
        <p:spPr>
          <a:xfrm>
            <a:off x="360" y="0"/>
            <a:ext cx="7487280" cy="4988880"/>
          </a:xfrm>
          <a:prstGeom prst="rect">
            <a:avLst/>
          </a:prstGeom>
          <a:ln>
            <a:noFill/>
          </a:ln>
        </p:spPr>
      </p:pic>
      <p:pic>
        <p:nvPicPr>
          <p:cNvPr id="4" name="Image 3" descr="Une image contenant personne, intérieur&#10;&#10;Description générée automatiquement">
            <a:extLst>
              <a:ext uri="{FF2B5EF4-FFF2-40B4-BE49-F238E27FC236}">
                <a16:creationId xmlns:a16="http://schemas.microsoft.com/office/drawing/2014/main" id="{A910A9F0-6348-4214-AED9-3A0180B09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28160"/>
            <a:ext cx="7487280" cy="5615461"/>
          </a:xfrm>
          <a:prstGeom prst="rect">
            <a:avLst/>
          </a:prstGeom>
        </p:spPr>
      </p:pic>
      <p:sp>
        <p:nvSpPr>
          <p:cNvPr id="124" name="CustomShape 1"/>
          <p:cNvSpPr/>
          <p:nvPr/>
        </p:nvSpPr>
        <p:spPr>
          <a:xfrm>
            <a:off x="360" y="4505040"/>
            <a:ext cx="7487280" cy="2046240"/>
          </a:xfrm>
          <a:prstGeom prst="roundRect">
            <a:avLst>
              <a:gd name="adj" fmla="val 16667"/>
            </a:avLst>
          </a:prstGeom>
          <a:solidFill>
            <a:srgbClr val="FFFFFF"/>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3200" b="1" strike="noStrike" spc="-1" dirty="0">
                <a:solidFill>
                  <a:srgbClr val="0070C0"/>
                </a:solidFill>
                <a:latin typeface="Verdana"/>
                <a:ea typeface="Verdana"/>
              </a:rPr>
              <a:t>Guide de Rentrée Scolaire 2021-2022</a:t>
            </a:r>
            <a:endParaRPr lang="fr-FR" sz="3200" b="0" strike="noStrike" spc="-1" dirty="0">
              <a:solidFill>
                <a:srgbClr val="0070C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54" name="CustomShape 1"/>
          <p:cNvSpPr/>
          <p:nvPr/>
        </p:nvSpPr>
        <p:spPr>
          <a:xfrm>
            <a:off x="189000" y="319680"/>
            <a:ext cx="7109280" cy="101833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spcAft>
                <a:spcPts val="600"/>
              </a:spcAft>
            </a:pPr>
            <a:r>
              <a:rPr lang="fr-FR" sz="1200" b="1" strike="noStrike" spc="-1" dirty="0">
                <a:solidFill>
                  <a:srgbClr val="C00000"/>
                </a:solidFill>
                <a:latin typeface="Verdana"/>
                <a:ea typeface="Calibri"/>
              </a:rPr>
              <a:t>Le Protocole d’Accueil Individualisé (PAI)</a:t>
            </a:r>
            <a:endParaRPr lang="fr-FR" sz="1200" b="0" strike="noStrike" spc="-1" dirty="0">
              <a:latin typeface="Arial"/>
            </a:endParaRPr>
          </a:p>
          <a:p>
            <a:pPr algn="just">
              <a:lnSpc>
                <a:spcPct val="100000"/>
              </a:lnSpc>
              <a:spcBef>
                <a:spcPts val="567"/>
              </a:spcBef>
            </a:pPr>
            <a:r>
              <a:rPr lang="fr-FR" sz="1100" b="0" strike="noStrike" spc="-1" dirty="0">
                <a:solidFill>
                  <a:srgbClr val="000000"/>
                </a:solidFill>
                <a:latin typeface="Verdana"/>
                <a:ea typeface="Calibri"/>
              </a:rPr>
              <a:t>Le Protocole d’Accueil Individualisé (PAI) a pour but de favoriser l’accueil d’enfants atteints de troubles de la santé évoluant sur une longue période pendant le temps scolaire et périscolaire. Celui-ci est mis en place à la demande des familles avec le concours du médecin traitant de l’enfant, du médecin scolaire et de l’équipe éducative. </a:t>
            </a:r>
            <a:endParaRPr lang="fr-FR" sz="1100" b="0" strike="noStrike" spc="-1" dirty="0">
              <a:latin typeface="Arial"/>
            </a:endParaRPr>
          </a:p>
          <a:p>
            <a:pPr algn="just">
              <a:lnSpc>
                <a:spcPct val="100000"/>
              </a:lnSpc>
              <a:spcBef>
                <a:spcPts val="567"/>
              </a:spcBef>
            </a:pPr>
            <a:r>
              <a:rPr lang="fr-FR" sz="1100" b="0" strike="noStrike" spc="-1" dirty="0">
                <a:solidFill>
                  <a:srgbClr val="000000"/>
                </a:solidFill>
                <a:latin typeface="Verdana"/>
                <a:ea typeface="Calibri"/>
              </a:rPr>
              <a:t>Tout parent ayant un enfant atteint de maladie chronique ou d’allergie nécessitant un traitement médical spécifique, se doit de fournir un dossier PAI complet au Service Scolaire et Périscolaire, avant toute inscription aux activités périscolaires. </a:t>
            </a:r>
            <a:endParaRPr lang="fr-FR" sz="1100" b="0" strike="noStrike" spc="-1" dirty="0">
              <a:latin typeface="Arial"/>
            </a:endParaRPr>
          </a:p>
          <a:p>
            <a:pPr algn="just">
              <a:lnSpc>
                <a:spcPct val="100000"/>
              </a:lnSpc>
              <a:spcBef>
                <a:spcPts val="567"/>
              </a:spcBef>
            </a:pPr>
            <a:r>
              <a:rPr lang="fr-FR" sz="1100" b="0" strike="noStrike" spc="-1" dirty="0">
                <a:solidFill>
                  <a:srgbClr val="000000"/>
                </a:solidFill>
                <a:latin typeface="Verdana"/>
                <a:ea typeface="Calibri"/>
              </a:rPr>
              <a:t>Pour ce faire, les familles doivent contacter le médecin scolaire au 01 30 87 22 99 ou </a:t>
            </a:r>
            <a:r>
              <a:rPr lang="fr-FR" sz="1100" b="0" u="sng" strike="noStrike" spc="-1" dirty="0">
                <a:solidFill>
                  <a:srgbClr val="6EAC1C"/>
                </a:solidFill>
                <a:uFillTx/>
                <a:latin typeface="Verdana"/>
                <a:ea typeface="Calibri"/>
                <a:hlinkClick r:id="rId2"/>
              </a:rPr>
              <a:t>cms.saintgermainenlaye@ac-versailles.fr</a:t>
            </a:r>
            <a:r>
              <a:rPr lang="fr-FR" sz="1100" b="0" strike="noStrike" spc="-1" dirty="0">
                <a:solidFill>
                  <a:srgbClr val="000000"/>
                </a:solidFill>
                <a:latin typeface="Verdana"/>
                <a:ea typeface="Calibri"/>
              </a:rPr>
              <a:t> pour convenir d’un rendez-vous afin de signaler la situation de l’enfant, d’établir le Protocole d’Accueil Individualisé et se présenter ensuite au Service Scolaire et Périscolaire pour signaler que le dossier est en cours. </a:t>
            </a:r>
            <a:endParaRPr lang="fr-FR" sz="1100" b="0" strike="noStrike" spc="-1" dirty="0">
              <a:latin typeface="Arial"/>
            </a:endParaRPr>
          </a:p>
          <a:p>
            <a:pPr algn="just">
              <a:lnSpc>
                <a:spcPct val="100000"/>
              </a:lnSpc>
              <a:spcBef>
                <a:spcPts val="567"/>
              </a:spcBef>
            </a:pPr>
            <a:r>
              <a:rPr lang="fr-FR" sz="1100" b="0" strike="noStrike" spc="-1" dirty="0">
                <a:solidFill>
                  <a:srgbClr val="000000"/>
                </a:solidFill>
                <a:latin typeface="Verdana"/>
                <a:ea typeface="Calibri"/>
              </a:rPr>
              <a:t>Les PAI seront appliqués uniquement après la signature tripartite, des parents, de l’Éducation Nationale et de la mairie. Cette démarche est indispensable pour la sécurité de l’enfant. Les PAI doivent être </a:t>
            </a:r>
            <a:r>
              <a:rPr lang="fr-FR" sz="1100" strike="noStrike" spc="-1" dirty="0">
                <a:latin typeface="Verdana"/>
                <a:ea typeface="Calibri"/>
              </a:rPr>
              <a:t>renouvelés</a:t>
            </a:r>
            <a:r>
              <a:rPr lang="fr-FR" sz="1100" b="0" strike="noStrike" spc="-1" dirty="0">
                <a:solidFill>
                  <a:srgbClr val="000000"/>
                </a:solidFill>
                <a:latin typeface="Verdana"/>
                <a:ea typeface="Calibri"/>
              </a:rPr>
              <a:t> chaque année (le formulaire de renouvellement PAI peut être demandé aux Directeurs d’écoles).  </a:t>
            </a:r>
            <a:endParaRPr lang="fr-FR" sz="1100" b="0" strike="noStrike" spc="-1" dirty="0">
              <a:latin typeface="Arial"/>
            </a:endParaRPr>
          </a:p>
          <a:p>
            <a:pPr algn="just">
              <a:lnSpc>
                <a:spcPct val="100000"/>
              </a:lnSpc>
              <a:spcBef>
                <a:spcPts val="567"/>
              </a:spcBef>
            </a:pPr>
            <a:r>
              <a:rPr lang="fr-FR" sz="1100" b="0" strike="noStrike" spc="-1" dirty="0">
                <a:solidFill>
                  <a:srgbClr val="000000"/>
                </a:solidFill>
                <a:latin typeface="Verdana"/>
                <a:ea typeface="Calibri"/>
              </a:rPr>
              <a:t>Les parents doivent fournir une trousse d’urgence marquée au nom de l’enfant contenant l'ordonnance médicale et les médicaments. Il est de leur responsabilité de vérifier les dates de péremption et au besoin de veiller au remplacement des médicaments périmés. Tout changement de la prescription médicale doit être communiqué auprès du Service Scolaire et Périscolaire. </a:t>
            </a:r>
            <a:endParaRPr lang="fr-FR" sz="1100" b="0" strike="noStrike" spc="-1" dirty="0">
              <a:latin typeface="Arial"/>
            </a:endParaRPr>
          </a:p>
          <a:p>
            <a:pPr algn="just">
              <a:lnSpc>
                <a:spcPct val="100000"/>
              </a:lnSpc>
              <a:spcBef>
                <a:spcPts val="283"/>
              </a:spcBef>
              <a:spcAft>
                <a:spcPts val="283"/>
              </a:spcAft>
            </a:pPr>
            <a:r>
              <a:rPr lang="fr-FR" sz="1100" b="0" strike="noStrike" spc="-1" dirty="0">
                <a:solidFill>
                  <a:srgbClr val="000000"/>
                </a:solidFill>
                <a:latin typeface="Verdana"/>
                <a:ea typeface="Calibri"/>
              </a:rPr>
              <a:t> </a:t>
            </a:r>
            <a:endParaRPr lang="fr-FR" sz="600" b="0" strike="noStrike" spc="-1" dirty="0">
              <a:solidFill>
                <a:srgbClr val="000000"/>
              </a:solidFill>
              <a:latin typeface="Verdana"/>
              <a:ea typeface="Calibri"/>
            </a:endParaRPr>
          </a:p>
          <a:p>
            <a:pPr algn="just">
              <a:lnSpc>
                <a:spcPct val="100000"/>
              </a:lnSpc>
              <a:spcAft>
                <a:spcPts val="600"/>
              </a:spcAft>
            </a:pPr>
            <a:r>
              <a:rPr lang="fr-FR" sz="1400" b="1" u="sng" strike="noStrike" cap="small" spc="-1" dirty="0">
                <a:solidFill>
                  <a:srgbClr val="C00000"/>
                </a:solidFill>
                <a:uFillTx/>
                <a:latin typeface="Verdana"/>
                <a:ea typeface="Calibri"/>
              </a:rPr>
              <a:t>3- Règles de Vie</a:t>
            </a:r>
            <a:endParaRPr lang="fr-FR" sz="1400" b="0" strike="noStrike" spc="-1" dirty="0">
              <a:latin typeface="Arial"/>
            </a:endParaRPr>
          </a:p>
          <a:p>
            <a:pPr algn="just">
              <a:lnSpc>
                <a:spcPct val="100000"/>
              </a:lnSpc>
              <a:spcBef>
                <a:spcPts val="567"/>
              </a:spcBef>
            </a:pPr>
            <a:r>
              <a:rPr lang="fr-FR" sz="1100" b="0" strike="noStrike" spc="-1" dirty="0">
                <a:solidFill>
                  <a:srgbClr val="000000"/>
                </a:solidFill>
                <a:latin typeface="Verdana"/>
                <a:ea typeface="Calibri"/>
              </a:rPr>
              <a:t>Durant les activités périscolaires et extrascolaires, tout comme sur le temps scolaire, l’enfant doit respecter ses camarades, les animateurs, les enseignants et les intervenants mais également le matériel mis à sa disposition.</a:t>
            </a:r>
            <a:endParaRPr lang="fr-FR" sz="1100" b="0" strike="noStrike" spc="-1" dirty="0">
              <a:latin typeface="Arial"/>
            </a:endParaRPr>
          </a:p>
          <a:p>
            <a:pPr algn="just">
              <a:lnSpc>
                <a:spcPct val="100000"/>
              </a:lnSpc>
              <a:spcBef>
                <a:spcPts val="567"/>
              </a:spcBef>
            </a:pPr>
            <a:r>
              <a:rPr lang="fr-FR" sz="1100" b="0" strike="noStrike" spc="-1" dirty="0">
                <a:solidFill>
                  <a:srgbClr val="000000"/>
                </a:solidFill>
                <a:latin typeface="Verdana"/>
                <a:ea typeface="Calibri"/>
              </a:rPr>
              <a:t>Pour le bon fonctionnement des activités et le respect de tous, des règles de vie sont instaurées sur les accueils de loisirs. Chaque accueil </a:t>
            </a:r>
            <a:r>
              <a:rPr lang="fr-FR" sz="1100" strike="noStrike" spc="-1" dirty="0">
                <a:latin typeface="Verdana"/>
                <a:ea typeface="Calibri"/>
              </a:rPr>
              <a:t>a</a:t>
            </a:r>
            <a:r>
              <a:rPr lang="fr-FR" sz="1100" b="0" strike="noStrike" spc="-1" dirty="0">
                <a:solidFill>
                  <a:srgbClr val="000000"/>
                </a:solidFill>
                <a:latin typeface="Verdana"/>
                <a:ea typeface="Calibri"/>
              </a:rPr>
              <a:t> son propre projet pédagogique décrivant les règles de vie. Les enfants en ont connaissance et participent à leur élaboration en début d’année.</a:t>
            </a:r>
            <a:endParaRPr lang="fr-FR" sz="1100" b="0" strike="noStrike" spc="-1" dirty="0">
              <a:latin typeface="Arial"/>
            </a:endParaRPr>
          </a:p>
          <a:p>
            <a:pPr algn="just">
              <a:lnSpc>
                <a:spcPct val="100000"/>
              </a:lnSpc>
              <a:spcBef>
                <a:spcPts val="567"/>
              </a:spcBef>
            </a:pPr>
            <a:r>
              <a:rPr lang="fr-FR" sz="1100" b="0" strike="noStrike" spc="-1" dirty="0">
                <a:solidFill>
                  <a:srgbClr val="000000"/>
                </a:solidFill>
                <a:latin typeface="Verdana"/>
                <a:ea typeface="Calibri"/>
              </a:rPr>
              <a:t>Un comportement non respectueux du fonctionnement des différents temps d’accueil entraînera des sanctions dont la gradation est la suivante :</a:t>
            </a:r>
            <a:endParaRPr lang="fr-FR" sz="1100" b="0" strike="noStrike" spc="-1" dirty="0">
              <a:latin typeface="Arial"/>
            </a:endParaRPr>
          </a:p>
          <a:p>
            <a:pPr marL="343080" indent="-342000" algn="just">
              <a:lnSpc>
                <a:spcPct val="100000"/>
              </a:lnSpc>
              <a:spcBef>
                <a:spcPts val="567"/>
              </a:spcBef>
              <a:buClr>
                <a:srgbClr val="000000"/>
              </a:buClr>
              <a:buFont typeface="Times New Roman"/>
              <a:buChar char="-"/>
            </a:pPr>
            <a:r>
              <a:rPr lang="fr-FR" sz="1100" b="0" strike="noStrike" spc="-1" dirty="0">
                <a:solidFill>
                  <a:srgbClr val="000000"/>
                </a:solidFill>
                <a:latin typeface="Verdana"/>
                <a:ea typeface="Times New Roman"/>
              </a:rPr>
              <a:t>L’enfant sera d’abord réprimandé par l’encadrant et si nécessaire par le Directeur de l’accueil</a:t>
            </a:r>
            <a:r>
              <a:rPr lang="fr-FR" sz="1100" spc="-1" dirty="0">
                <a:latin typeface="Verdana"/>
                <a:ea typeface="Times New Roman"/>
              </a:rPr>
              <a:t>. En élémentaire, un suivi du comportement de chaque enfant est assuré par un animateur et les parents sont informés via un message sur </a:t>
            </a:r>
            <a:r>
              <a:rPr lang="fr-FR" sz="1100" spc="-1" dirty="0" err="1">
                <a:latin typeface="Verdana"/>
                <a:ea typeface="Times New Roman"/>
              </a:rPr>
              <a:t>Kid’s</a:t>
            </a:r>
            <a:r>
              <a:rPr lang="fr-FR" sz="1100" spc="-1" dirty="0">
                <a:latin typeface="Verdana"/>
                <a:ea typeface="Times New Roman"/>
              </a:rPr>
              <a:t> Care.</a:t>
            </a:r>
            <a:endParaRPr lang="fr-FR" sz="1100" strike="noStrike" spc="-1" dirty="0">
              <a:latin typeface="Arial"/>
            </a:endParaRPr>
          </a:p>
          <a:p>
            <a:pPr marL="343080" indent="-342000" algn="just">
              <a:lnSpc>
                <a:spcPct val="100000"/>
              </a:lnSpc>
              <a:spcBef>
                <a:spcPts val="567"/>
              </a:spcBef>
              <a:buClr>
                <a:srgbClr val="000000"/>
              </a:buClr>
              <a:buFont typeface="Times New Roman"/>
              <a:buChar char="-"/>
            </a:pPr>
            <a:r>
              <a:rPr lang="fr-FR" sz="1100" b="0" strike="noStrike" spc="-1" dirty="0">
                <a:solidFill>
                  <a:srgbClr val="000000"/>
                </a:solidFill>
                <a:latin typeface="Verdana"/>
                <a:ea typeface="Times New Roman"/>
              </a:rPr>
              <a:t>Pour l’étude, l’enfant sera exclu ponctuellement de la séance et orienté vers l’accueil périscolaire. Les parents en seront tenus informés</a:t>
            </a:r>
            <a:r>
              <a:rPr lang="fr-FR" sz="1100" strike="noStrike" spc="-1" dirty="0">
                <a:latin typeface="Verdana"/>
                <a:ea typeface="Times New Roman"/>
              </a:rPr>
              <a:t>.</a:t>
            </a:r>
            <a:endParaRPr lang="fr-FR" sz="1100" strike="noStrike" spc="-1" dirty="0">
              <a:latin typeface="Arial"/>
            </a:endParaRPr>
          </a:p>
          <a:p>
            <a:pPr marL="343080" indent="-342000" algn="just">
              <a:lnSpc>
                <a:spcPct val="100000"/>
              </a:lnSpc>
              <a:spcBef>
                <a:spcPts val="567"/>
              </a:spcBef>
              <a:buClr>
                <a:srgbClr val="000000"/>
              </a:buClr>
              <a:buFont typeface="Times New Roman"/>
              <a:buChar char="-"/>
            </a:pPr>
            <a:r>
              <a:rPr lang="fr-FR" sz="1100" b="0" strike="noStrike" spc="-1" dirty="0">
                <a:solidFill>
                  <a:srgbClr val="000000"/>
                </a:solidFill>
                <a:latin typeface="Verdana"/>
                <a:ea typeface="Times New Roman"/>
              </a:rPr>
              <a:t>Un courrier d’avertissement sera envoyé par le Service Scolaire et Périscolaire à l’attention des parents</a:t>
            </a:r>
            <a:r>
              <a:rPr lang="fr-FR" sz="1100" strike="noStrike" spc="-1" dirty="0">
                <a:latin typeface="Verdana"/>
                <a:ea typeface="Times New Roman"/>
              </a:rPr>
              <a:t>.</a:t>
            </a:r>
            <a:endParaRPr lang="fr-FR" sz="1100" strike="noStrike" spc="-1" dirty="0">
              <a:latin typeface="Arial"/>
            </a:endParaRPr>
          </a:p>
          <a:p>
            <a:pPr marL="343080" indent="-342000">
              <a:lnSpc>
                <a:spcPct val="100000"/>
              </a:lnSpc>
              <a:spcBef>
                <a:spcPts val="567"/>
              </a:spcBef>
              <a:buClr>
                <a:srgbClr val="000000"/>
              </a:buClr>
              <a:buFont typeface="Times New Roman"/>
              <a:buChar char="-"/>
            </a:pPr>
            <a:r>
              <a:rPr lang="fr-FR" sz="1100" b="0" strike="noStrike" spc="-1" dirty="0">
                <a:solidFill>
                  <a:srgbClr val="000000"/>
                </a:solidFill>
                <a:latin typeface="Verdana"/>
                <a:ea typeface="Times New Roman"/>
              </a:rPr>
              <a:t>En fonction de la récurrence et/ou de la gravité des comportements de l’enfant, les parents et éventuellement l’enfant seront convoqués en Mairie par l’élu en charge du secteur, voire du maire pour un rappel à l’ordre.</a:t>
            </a:r>
            <a:endParaRPr lang="fr-FR" sz="1100" b="0" strike="noStrike" spc="-1" dirty="0">
              <a:latin typeface="Arial"/>
            </a:endParaRPr>
          </a:p>
          <a:p>
            <a:pPr marL="343080" indent="-342000">
              <a:lnSpc>
                <a:spcPct val="100000"/>
              </a:lnSpc>
              <a:spcBef>
                <a:spcPts val="567"/>
              </a:spcBef>
              <a:buClr>
                <a:srgbClr val="000000"/>
              </a:buClr>
              <a:buFont typeface="Times New Roman"/>
              <a:buChar char="-"/>
            </a:pPr>
            <a:r>
              <a:rPr lang="fr-FR" sz="1100" b="0" strike="noStrike" spc="-1" dirty="0">
                <a:solidFill>
                  <a:srgbClr val="000000"/>
                </a:solidFill>
                <a:latin typeface="Verdana"/>
                <a:ea typeface="Times New Roman"/>
              </a:rPr>
              <a:t>Une exclusion temporaire ou définitive d’une ou plusieurs activités périscolaires pourra être prononcée.</a:t>
            </a:r>
            <a:r>
              <a:rPr lang="fr-FR" sz="1100" b="0" strike="noStrike" spc="-1" dirty="0">
                <a:solidFill>
                  <a:srgbClr val="000000"/>
                </a:solidFill>
                <a:latin typeface="Verdana"/>
                <a:ea typeface="Calibri"/>
              </a:rPr>
              <a:t> </a:t>
            </a:r>
            <a:endParaRPr lang="fr-FR" sz="1100" b="0" strike="noStrike" spc="-1" dirty="0">
              <a:latin typeface="Arial"/>
            </a:endParaRPr>
          </a:p>
          <a:p>
            <a:pPr algn="just">
              <a:spcBef>
                <a:spcPts val="1200"/>
              </a:spcBef>
              <a:spcAft>
                <a:spcPts val="600"/>
              </a:spcAft>
            </a:pPr>
            <a:r>
              <a:rPr lang="fr-FR" sz="1400" b="1" u="sng" strike="noStrike" cap="small" spc="-1" dirty="0">
                <a:solidFill>
                  <a:srgbClr val="C00000"/>
                </a:solidFill>
                <a:uFillTx/>
                <a:latin typeface="Verdana"/>
                <a:ea typeface="Calibri"/>
              </a:rPr>
              <a:t>4- Assurance</a:t>
            </a:r>
          </a:p>
          <a:p>
            <a:pPr algn="just">
              <a:lnSpc>
                <a:spcPct val="107000"/>
              </a:lnSpc>
              <a:spcAft>
                <a:spcPts val="1199"/>
              </a:spcAft>
            </a:pPr>
            <a:r>
              <a:rPr lang="fr-FR" sz="1100" b="0" strike="noStrike" spc="-1" dirty="0">
                <a:solidFill>
                  <a:srgbClr val="000000"/>
                </a:solidFill>
                <a:latin typeface="Verdana"/>
                <a:ea typeface="Calibri"/>
              </a:rPr>
              <a:t>Il est conseillé de garantir l’enfant par une assurance « Responsabilité Civile » pour couvrir les dommages occasionnés ou subis par vos enfants ne relevant pas de la responsabilité de la commune. Il est rappelé que cette dernière ne peut être mise en cause par suite du non-respect des règles de vie ou du projet pédagogique par l’usager, ni pour tout autre motif, vol, perte de vêtements ou d’objets de valeur (vélo…). Toute détérioration du matériel dans les structures d’accueil sera à la charge des parents.</a:t>
            </a:r>
            <a:endParaRPr lang="fr-FR" sz="1100" b="0" strike="noStrike" spc="-1" dirty="0">
              <a:latin typeface="Arial"/>
            </a:endParaRPr>
          </a:p>
        </p:txBody>
      </p:sp>
      <p:sp>
        <p:nvSpPr>
          <p:cNvPr id="155" name="CustomShape 2"/>
          <p:cNvSpPr/>
          <p:nvPr/>
        </p:nvSpPr>
        <p:spPr>
          <a:xfrm>
            <a:off x="6440400" y="10253160"/>
            <a:ext cx="1046880" cy="36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E5687FF-AD87-404B-83F8-2E9CAE2DAB6F}" type="slidenum">
              <a:rPr lang="fr-FR" sz="1200" b="1" strike="noStrike" spc="-1">
                <a:solidFill>
                  <a:srgbClr val="FFFFFF"/>
                </a:solidFill>
                <a:latin typeface="Verdana"/>
                <a:ea typeface="Verdana"/>
              </a:rPr>
              <a:t>10</a:t>
            </a:fld>
            <a:endParaRPr lang="fr-FR" sz="1200" b="0" strike="noStrike" spc="-1" dirty="0">
              <a:latin typeface="Arial"/>
            </a:endParaRPr>
          </a:p>
        </p:txBody>
      </p:sp>
      <p:sp>
        <p:nvSpPr>
          <p:cNvPr id="2" name="Rectangle 1">
            <a:extLst>
              <a:ext uri="{FF2B5EF4-FFF2-40B4-BE49-F238E27FC236}">
                <a16:creationId xmlns:a16="http://schemas.microsoft.com/office/drawing/2014/main" id="{9A65E6EB-7D9C-496E-B5B2-26A3B1F0ACCD}"/>
              </a:ext>
            </a:extLst>
          </p:cNvPr>
          <p:cNvSpPr/>
          <p:nvPr/>
        </p:nvSpPr>
        <p:spPr>
          <a:xfrm>
            <a:off x="3105971" y="5125522"/>
            <a:ext cx="1274708" cy="369332"/>
          </a:xfrm>
          <a:prstGeom prst="rect">
            <a:avLst/>
          </a:prstGeom>
        </p:spPr>
        <p:txBody>
          <a:bodyPr wrap="none">
            <a:spAutoFit/>
          </a:bodyPr>
          <a:lstStyle/>
          <a:p>
            <a:pPr algn="ctr"/>
            <a:r>
              <a:rPr lang="fr-FR" b="1" dirty="0">
                <a:solidFill>
                  <a:schemeClr val="bg1"/>
                </a:solidFill>
              </a:rPr>
              <a:t>2021/2022</a:t>
            </a:r>
          </a:p>
        </p:txBody>
      </p:sp>
      <p:sp>
        <p:nvSpPr>
          <p:cNvPr id="3" name="Rectangle 2">
            <a:extLst>
              <a:ext uri="{FF2B5EF4-FFF2-40B4-BE49-F238E27FC236}">
                <a16:creationId xmlns:a16="http://schemas.microsoft.com/office/drawing/2014/main" id="{97820969-0AC8-410A-A525-13A36E46C018}"/>
              </a:ext>
            </a:extLst>
          </p:cNvPr>
          <p:cNvSpPr/>
          <p:nvPr/>
        </p:nvSpPr>
        <p:spPr>
          <a:xfrm>
            <a:off x="0" y="10342281"/>
            <a:ext cx="1486800" cy="276999"/>
          </a:xfrm>
          <a:prstGeom prst="rect">
            <a:avLst/>
          </a:prstGeom>
          <a:solidFill>
            <a:srgbClr val="C00000"/>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81889"/>
        </a:solidFill>
        <a:effectLst/>
      </p:bgPr>
    </p:bg>
    <p:spTree>
      <p:nvGrpSpPr>
        <p:cNvPr id="1" name=""/>
        <p:cNvGrpSpPr/>
        <p:nvPr/>
      </p:nvGrpSpPr>
      <p:grpSpPr>
        <a:xfrm>
          <a:off x="0" y="0"/>
          <a:ext cx="0" cy="0"/>
          <a:chOff x="0" y="0"/>
          <a:chExt cx="0" cy="0"/>
        </a:xfrm>
      </p:grpSpPr>
      <p:sp>
        <p:nvSpPr>
          <p:cNvPr id="156" name="CustomShape 1"/>
          <p:cNvSpPr/>
          <p:nvPr/>
        </p:nvSpPr>
        <p:spPr>
          <a:xfrm>
            <a:off x="150120" y="381960"/>
            <a:ext cx="6727320" cy="585720"/>
          </a:xfrm>
          <a:prstGeom prst="rect">
            <a:avLst/>
          </a:prstGeom>
          <a:solidFill>
            <a:srgbClr val="A81889"/>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200" b="1" strike="noStrike" cap="small" spc="-1">
                <a:solidFill>
                  <a:srgbClr val="FFFFFF"/>
                </a:solidFill>
                <a:latin typeface="Verdana"/>
                <a:ea typeface="Verdana"/>
              </a:rPr>
              <a:t>Inscriptions – tarification - facturation</a:t>
            </a:r>
            <a:endParaRPr lang="fr-FR" sz="2200" b="0" strike="noStrike" spc="-1">
              <a:latin typeface="Arial"/>
            </a:endParaRPr>
          </a:p>
        </p:txBody>
      </p:sp>
      <p:sp>
        <p:nvSpPr>
          <p:cNvPr id="157" name="CustomShape 2"/>
          <p:cNvSpPr/>
          <p:nvPr/>
        </p:nvSpPr>
        <p:spPr>
          <a:xfrm>
            <a:off x="263880" y="1077555"/>
            <a:ext cx="6959160" cy="97396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Bef>
                <a:spcPts val="601"/>
              </a:spcBef>
            </a:pPr>
            <a:r>
              <a:rPr lang="fr-FR" sz="1400" b="1" u="sng" strike="noStrike" cap="small" spc="-1" dirty="0">
                <a:solidFill>
                  <a:srgbClr val="A81889"/>
                </a:solidFill>
                <a:uFillTx/>
                <a:latin typeface="Verdana"/>
                <a:ea typeface="Calibri"/>
              </a:rPr>
              <a:t>1- Modalités d’inscriptions aux activités périscolaires.</a:t>
            </a:r>
            <a:endParaRPr lang="fr-FR" sz="1400" b="0" strike="noStrike" spc="-1" dirty="0">
              <a:latin typeface="Arial"/>
            </a:endParaRPr>
          </a:p>
          <a:p>
            <a:pPr algn="just">
              <a:lnSpc>
                <a:spcPct val="100000"/>
              </a:lnSpc>
              <a:spcBef>
                <a:spcPts val="601"/>
              </a:spcBef>
            </a:pPr>
            <a:r>
              <a:rPr lang="fr-FR" sz="1100" b="1" strike="noStrike" spc="-1" dirty="0">
                <a:solidFill>
                  <a:srgbClr val="A81889"/>
                </a:solidFill>
                <a:latin typeface="Verdana"/>
                <a:ea typeface="Calibri"/>
              </a:rPr>
              <a:t>	</a:t>
            </a:r>
            <a:r>
              <a:rPr lang="fr-FR" sz="1200" b="1" strike="noStrike" spc="-1" dirty="0">
                <a:solidFill>
                  <a:srgbClr val="A81889"/>
                </a:solidFill>
                <a:latin typeface="Verdana"/>
                <a:ea typeface="Calibri"/>
              </a:rPr>
              <a:t>A- Portail Famille</a:t>
            </a:r>
            <a:endParaRPr lang="fr-FR" sz="1200" b="0" strike="noStrike" spc="-1" dirty="0">
              <a:latin typeface="Arial"/>
            </a:endParaRPr>
          </a:p>
          <a:p>
            <a:pPr algn="just">
              <a:lnSpc>
                <a:spcPct val="100000"/>
              </a:lnSpc>
              <a:spcBef>
                <a:spcPts val="601"/>
              </a:spcBef>
            </a:pPr>
            <a:r>
              <a:rPr lang="fr-FR" sz="1100" spc="-1" dirty="0">
                <a:solidFill>
                  <a:srgbClr val="000000"/>
                </a:solidFill>
                <a:latin typeface="Verdana"/>
                <a:ea typeface="Calibri"/>
              </a:rPr>
              <a:t>Attentive à simplifier vos </a:t>
            </a:r>
            <a:r>
              <a:rPr lang="fr-FR" sz="1100" b="0" strike="noStrike" spc="-1" dirty="0">
                <a:solidFill>
                  <a:srgbClr val="000000"/>
                </a:solidFill>
                <a:latin typeface="Verdana"/>
                <a:ea typeface="Calibri"/>
              </a:rPr>
              <a:t>formalités administratives, la commune de Saint-Nom-La-</a:t>
            </a:r>
            <a:r>
              <a:rPr lang="fr-FR" sz="1100" strike="noStrike" spc="-1" dirty="0">
                <a:latin typeface="Verdana"/>
                <a:ea typeface="Calibri"/>
              </a:rPr>
              <a:t>Bretêche </a:t>
            </a:r>
            <a:r>
              <a:rPr lang="fr-FR" sz="1100" b="0" strike="noStrike" spc="-1" dirty="0">
                <a:solidFill>
                  <a:srgbClr val="000000"/>
                </a:solidFill>
                <a:latin typeface="Verdana"/>
                <a:ea typeface="Calibri"/>
              </a:rPr>
              <a:t>vous propose un Portail Famille personnalisé et accessible par son site Internet.</a:t>
            </a:r>
            <a:endParaRPr lang="fr-FR" sz="1100" b="0" strike="noStrike" spc="-1" dirty="0">
              <a:latin typeface="Arial"/>
            </a:endParaRPr>
          </a:p>
          <a:p>
            <a:pPr algn="just">
              <a:lnSpc>
                <a:spcPct val="100000"/>
              </a:lnSpc>
              <a:spcBef>
                <a:spcPts val="601"/>
              </a:spcBef>
            </a:pPr>
            <a:r>
              <a:rPr lang="fr-FR" sz="1100" b="0" strike="noStrike" spc="-1" dirty="0">
                <a:solidFill>
                  <a:srgbClr val="000000"/>
                </a:solidFill>
                <a:latin typeface="Verdana"/>
                <a:ea typeface="Calibri"/>
              </a:rPr>
              <a:t>Un lien d’activation transmis par le </a:t>
            </a:r>
            <a:r>
              <a:rPr lang="fr-FR" sz="1100" spc="-1" dirty="0">
                <a:latin typeface="Verdana"/>
                <a:ea typeface="Calibri"/>
              </a:rPr>
              <a:t>S</a:t>
            </a:r>
            <a:r>
              <a:rPr lang="fr-FR" sz="1100" strike="noStrike" spc="-1" dirty="0">
                <a:latin typeface="Verdana"/>
                <a:ea typeface="Calibri"/>
              </a:rPr>
              <a:t>ervice</a:t>
            </a:r>
            <a:r>
              <a:rPr lang="fr-FR" sz="1100" b="1" strike="noStrike" spc="-1" dirty="0">
                <a:solidFill>
                  <a:srgbClr val="FF0000"/>
                </a:solidFill>
                <a:latin typeface="Verdana"/>
                <a:ea typeface="Calibri"/>
              </a:rPr>
              <a:t> </a:t>
            </a:r>
            <a:r>
              <a:rPr lang="fr-FR" sz="1100" b="0" strike="noStrike" spc="-1" dirty="0">
                <a:solidFill>
                  <a:srgbClr val="000000"/>
                </a:solidFill>
                <a:latin typeface="Verdana"/>
                <a:ea typeface="Calibri"/>
              </a:rPr>
              <a:t>Scolaire, Périscolaire et Extrascolaire vous permettra d’accéder à ce service, totalement sécurisé et privé, où vous pourrez consulter vos informations personnelles relatives aux activités de vos enfants et d’effectuer certaines démarches en ligne. </a:t>
            </a:r>
            <a:endParaRPr lang="fr-FR" sz="1100" b="0" strike="noStrike" spc="-1" dirty="0">
              <a:latin typeface="Arial"/>
            </a:endParaRPr>
          </a:p>
          <a:p>
            <a:pPr algn="just">
              <a:lnSpc>
                <a:spcPct val="100000"/>
              </a:lnSpc>
              <a:spcBef>
                <a:spcPts val="601"/>
              </a:spcBef>
            </a:pPr>
            <a:r>
              <a:rPr lang="fr-FR" sz="1100" b="0" strike="noStrike" spc="-1" dirty="0">
                <a:solidFill>
                  <a:srgbClr val="000000"/>
                </a:solidFill>
                <a:latin typeface="Verdana"/>
                <a:ea typeface="Calibri"/>
              </a:rPr>
              <a:t>Vous pourrez, via cet espace : </a:t>
            </a:r>
            <a:endParaRPr lang="fr-FR" sz="1100" b="0" strike="noStrike" spc="-1" dirty="0">
              <a:latin typeface="Arial"/>
            </a:endParaRPr>
          </a:p>
          <a:p>
            <a:pPr marL="343080" indent="-342000" algn="just">
              <a:lnSpc>
                <a:spcPct val="100000"/>
              </a:lnSpc>
              <a:spcBef>
                <a:spcPts val="601"/>
              </a:spcBef>
              <a:buClr>
                <a:srgbClr val="000000"/>
              </a:buClr>
              <a:buFont typeface="Times New Roman"/>
              <a:buChar char="-"/>
            </a:pPr>
            <a:r>
              <a:rPr lang="fr-FR" sz="1100" b="0" strike="noStrike" spc="-1" dirty="0">
                <a:solidFill>
                  <a:srgbClr val="000000"/>
                </a:solidFill>
                <a:latin typeface="Verdana"/>
                <a:ea typeface="Times New Roman"/>
              </a:rPr>
              <a:t>Prévoir les réservations et/ou annulations pour les activités choisies dans les délais impartis (3 jours avant pour le périscolaire et 7 jours avant pour l’étude dirigée et les mercredis)</a:t>
            </a:r>
            <a:endParaRPr lang="fr-FR" sz="1100" b="0" strike="noStrike" spc="-1" dirty="0">
              <a:latin typeface="Arial"/>
            </a:endParaRPr>
          </a:p>
          <a:p>
            <a:pPr marL="343080" indent="-342000" algn="just">
              <a:lnSpc>
                <a:spcPct val="100000"/>
              </a:lnSpc>
              <a:spcBef>
                <a:spcPts val="601"/>
              </a:spcBef>
              <a:buClr>
                <a:srgbClr val="000000"/>
              </a:buClr>
              <a:buFont typeface="Times New Roman"/>
              <a:buChar char="-"/>
            </a:pPr>
            <a:r>
              <a:rPr lang="fr-FR" sz="1100" b="0" strike="noStrike" spc="-1" dirty="0">
                <a:solidFill>
                  <a:srgbClr val="000000"/>
                </a:solidFill>
                <a:latin typeface="Verdana"/>
                <a:ea typeface="Times New Roman"/>
              </a:rPr>
              <a:t>Rectifier vos données privées (téléphone, adresse mail…)</a:t>
            </a:r>
            <a:endParaRPr lang="fr-FR" sz="1100" b="0" strike="noStrike" spc="-1" dirty="0">
              <a:latin typeface="Arial"/>
            </a:endParaRPr>
          </a:p>
          <a:p>
            <a:pPr marL="343080" indent="-342000" algn="just">
              <a:lnSpc>
                <a:spcPct val="100000"/>
              </a:lnSpc>
              <a:spcBef>
                <a:spcPts val="601"/>
              </a:spcBef>
              <a:buClr>
                <a:srgbClr val="000000"/>
              </a:buClr>
              <a:buFont typeface="Times New Roman"/>
              <a:buChar char="-"/>
            </a:pPr>
            <a:r>
              <a:rPr lang="fr-FR" sz="1100" b="0" strike="noStrike" spc="-1" dirty="0">
                <a:solidFill>
                  <a:srgbClr val="000000"/>
                </a:solidFill>
                <a:latin typeface="Verdana"/>
                <a:ea typeface="Times New Roman"/>
              </a:rPr>
              <a:t>Consulter vos factures et l’historique de vos règlements</a:t>
            </a:r>
            <a:endParaRPr lang="fr-FR" sz="1100" b="0" strike="noStrike" spc="-1" dirty="0">
              <a:latin typeface="Arial"/>
            </a:endParaRPr>
          </a:p>
          <a:p>
            <a:pPr marL="343080" indent="-342000" algn="just">
              <a:lnSpc>
                <a:spcPct val="100000"/>
              </a:lnSpc>
              <a:spcBef>
                <a:spcPts val="601"/>
              </a:spcBef>
              <a:buClr>
                <a:srgbClr val="000000"/>
              </a:buClr>
              <a:buFont typeface="Times New Roman"/>
              <a:buChar char="-"/>
            </a:pPr>
            <a:r>
              <a:rPr lang="fr-FR" sz="1100" b="0" strike="noStrike" spc="-1" dirty="0">
                <a:solidFill>
                  <a:srgbClr val="000000"/>
                </a:solidFill>
                <a:latin typeface="Verdana"/>
                <a:ea typeface="Times New Roman"/>
              </a:rPr>
              <a:t>Payer vos factures en ligne via une plateforme sécurisée </a:t>
            </a:r>
            <a:r>
              <a:rPr lang="fr-FR" sz="1100" b="0" strike="noStrike" spc="-1" dirty="0">
                <a:solidFill>
                  <a:srgbClr val="000000"/>
                </a:solidFill>
                <a:latin typeface="Verdana"/>
                <a:ea typeface="Calibri"/>
              </a:rPr>
              <a:t> </a:t>
            </a:r>
            <a:endParaRPr lang="fr-FR" sz="1100" b="0" strike="noStrike" spc="-1" dirty="0">
              <a:latin typeface="Arial"/>
            </a:endParaRPr>
          </a:p>
          <a:p>
            <a:pPr algn="just">
              <a:lnSpc>
                <a:spcPct val="100000"/>
              </a:lnSpc>
              <a:spcBef>
                <a:spcPts val="601"/>
              </a:spcBef>
            </a:pPr>
            <a:endParaRPr lang="fr-FR" sz="1100" b="0" strike="noStrike" spc="-1" dirty="0">
              <a:latin typeface="Arial"/>
            </a:endParaRPr>
          </a:p>
          <a:p>
            <a:pPr algn="just">
              <a:lnSpc>
                <a:spcPct val="100000"/>
              </a:lnSpc>
              <a:spcBef>
                <a:spcPts val="601"/>
              </a:spcBef>
            </a:pPr>
            <a:endParaRPr lang="fr-FR" sz="1100" b="0" strike="noStrike" spc="-1" dirty="0">
              <a:latin typeface="Arial"/>
            </a:endParaRPr>
          </a:p>
          <a:p>
            <a:pPr marL="457200" algn="just">
              <a:lnSpc>
                <a:spcPct val="100000"/>
              </a:lnSpc>
              <a:spcBef>
                <a:spcPts val="601"/>
              </a:spcBef>
            </a:pPr>
            <a:endParaRPr lang="fr-FR" sz="1100" b="0" strike="noStrike" spc="-1" dirty="0">
              <a:latin typeface="Arial"/>
            </a:endParaRPr>
          </a:p>
          <a:p>
            <a:pPr marL="457200" algn="just">
              <a:lnSpc>
                <a:spcPct val="100000"/>
              </a:lnSpc>
              <a:spcBef>
                <a:spcPts val="601"/>
              </a:spcBef>
            </a:pPr>
            <a:endParaRPr lang="fr-FR" sz="1100" b="0" strike="noStrike" spc="-1" dirty="0">
              <a:latin typeface="Arial"/>
            </a:endParaRPr>
          </a:p>
          <a:p>
            <a:pPr marL="457200" algn="just">
              <a:lnSpc>
                <a:spcPct val="100000"/>
              </a:lnSpc>
              <a:spcBef>
                <a:spcPts val="601"/>
              </a:spcBef>
            </a:pPr>
            <a:endParaRPr lang="fr-FR" sz="1100" b="0" strike="noStrike" spc="-1" dirty="0">
              <a:latin typeface="Arial"/>
            </a:endParaRPr>
          </a:p>
          <a:p>
            <a:pPr marL="457200" algn="just">
              <a:lnSpc>
                <a:spcPct val="100000"/>
              </a:lnSpc>
              <a:spcBef>
                <a:spcPts val="601"/>
              </a:spcBef>
            </a:pPr>
            <a:r>
              <a:rPr lang="fr-FR" sz="1100" b="1" strike="noStrike" spc="-1" dirty="0">
                <a:solidFill>
                  <a:srgbClr val="A81889"/>
                </a:solidFill>
                <a:latin typeface="Verdana"/>
                <a:ea typeface="Calibri"/>
              </a:rPr>
              <a:t>	</a:t>
            </a:r>
            <a:r>
              <a:rPr lang="fr-FR" sz="1200" b="1" strike="noStrike" spc="-1" dirty="0">
                <a:solidFill>
                  <a:srgbClr val="A81889"/>
                </a:solidFill>
                <a:latin typeface="Verdana"/>
                <a:ea typeface="Calibri"/>
              </a:rPr>
              <a:t>B- Campagne d’inscription péri et extrascolaire 2021-2022</a:t>
            </a:r>
          </a:p>
          <a:p>
            <a:pPr algn="just">
              <a:lnSpc>
                <a:spcPct val="100000"/>
              </a:lnSpc>
              <a:spcBef>
                <a:spcPts val="601"/>
              </a:spcBef>
            </a:pPr>
            <a:r>
              <a:rPr lang="fr-FR" sz="1100" b="0" strike="noStrike" spc="-1" dirty="0">
                <a:solidFill>
                  <a:srgbClr val="000000"/>
                </a:solidFill>
                <a:latin typeface="Verdana"/>
                <a:ea typeface="Calibri"/>
              </a:rPr>
              <a:t>A chaque rentrée scolaire, pour que votre enfant bénéficie des activités assurées par la commune, vous devez, via votre Portail Famille, inscrire votre enfant en deux temps :</a:t>
            </a:r>
            <a:endParaRPr lang="fr-FR" sz="1100" b="0" strike="noStrike" spc="-1" dirty="0">
              <a:latin typeface="Arial"/>
            </a:endParaRPr>
          </a:p>
          <a:p>
            <a:pPr marL="228600" indent="-228600" algn="just">
              <a:lnSpc>
                <a:spcPct val="100000"/>
              </a:lnSpc>
              <a:spcBef>
                <a:spcPts val="601"/>
              </a:spcBef>
              <a:buAutoNum type="arabicPeriod"/>
            </a:pPr>
            <a:r>
              <a:rPr lang="fr-FR" sz="1100" b="1" strike="noStrike" spc="-1" dirty="0">
                <a:solidFill>
                  <a:srgbClr val="000000"/>
                </a:solidFill>
                <a:latin typeface="Verdana"/>
                <a:ea typeface="Calibri"/>
              </a:rPr>
              <a:t>Dossier administratif :</a:t>
            </a:r>
            <a:r>
              <a:rPr lang="fr-FR" sz="1100" b="0" strike="noStrike" spc="-1" dirty="0">
                <a:solidFill>
                  <a:srgbClr val="000000"/>
                </a:solidFill>
                <a:latin typeface="Verdana"/>
                <a:ea typeface="Calibri"/>
              </a:rPr>
              <a:t> Ce dossier vous permet de transmettre les informations et  documents nécessaires à la prise en charge de vos enfants et à la prise en compte de vos demandes.</a:t>
            </a:r>
            <a:r>
              <a:rPr lang="fr-FR" sz="1300" b="1" strike="noStrike" spc="-1" dirty="0">
                <a:solidFill>
                  <a:srgbClr val="FFFFFF"/>
                </a:solidFill>
                <a:latin typeface="Verdana"/>
                <a:ea typeface="Calibri"/>
              </a:rPr>
              <a:t>juin09 :</a:t>
            </a:r>
            <a:endParaRPr lang="fr-FR" sz="1300" b="0" strike="noStrike" spc="-1" dirty="0">
              <a:latin typeface="Arial"/>
            </a:endParaRPr>
          </a:p>
          <a:p>
            <a:pPr algn="just">
              <a:lnSpc>
                <a:spcPct val="100000"/>
              </a:lnSpc>
              <a:spcBef>
                <a:spcPts val="601"/>
              </a:spcBef>
            </a:pPr>
            <a:r>
              <a:rPr lang="fr-FR" sz="1100" b="1" strike="noStrike" spc="-1" dirty="0">
                <a:solidFill>
                  <a:srgbClr val="000000"/>
                </a:solidFill>
                <a:latin typeface="Verdana"/>
                <a:ea typeface="Calibri"/>
              </a:rPr>
              <a:t>2. Inscription aux activités :</a:t>
            </a:r>
            <a:r>
              <a:rPr lang="fr-FR" sz="1100" b="0" strike="noStrike" spc="-1" dirty="0">
                <a:solidFill>
                  <a:srgbClr val="000000"/>
                </a:solidFill>
                <a:latin typeface="Verdana"/>
                <a:ea typeface="Calibri"/>
              </a:rPr>
              <a:t> L’accès aux activités est conditionné à l’inscription au </a:t>
            </a:r>
            <a:r>
              <a:rPr lang="fr-FR" sz="1100" strike="noStrike" spc="-1" dirty="0">
                <a:latin typeface="Verdana"/>
                <a:ea typeface="Calibri"/>
              </a:rPr>
              <a:t>d</a:t>
            </a:r>
            <a:r>
              <a:rPr lang="fr-FR" sz="1100" b="0" strike="noStrike" spc="-1" dirty="0">
                <a:solidFill>
                  <a:srgbClr val="000000"/>
                </a:solidFill>
                <a:latin typeface="Verdana"/>
                <a:ea typeface="Calibri"/>
              </a:rPr>
              <a:t>ossier administratif. Vous pouvez ainsi inscrire vos enfants aux activités souhaitées pour l’année complète. </a:t>
            </a:r>
          </a:p>
          <a:p>
            <a:pPr algn="just">
              <a:lnSpc>
                <a:spcPct val="100000"/>
              </a:lnSpc>
              <a:spcBef>
                <a:spcPts val="601"/>
              </a:spcBef>
            </a:pPr>
            <a:r>
              <a:rPr lang="fr-FR" sz="1100" spc="-1" dirty="0">
                <a:solidFill>
                  <a:srgbClr val="000000"/>
                </a:solidFill>
                <a:latin typeface="Verdana"/>
                <a:ea typeface="Calibri"/>
              </a:rPr>
              <a:t>Vous pourrez d’ores et déjà prévoir la présence de vos enfants pour chaque période de vacances scolaires.</a:t>
            </a:r>
            <a:endParaRPr lang="fr-FR" sz="1100" b="0" strike="noStrike" spc="-1" dirty="0">
              <a:solidFill>
                <a:srgbClr val="000000"/>
              </a:solidFill>
              <a:latin typeface="Verdana"/>
              <a:ea typeface="Calibri"/>
            </a:endParaRPr>
          </a:p>
          <a:p>
            <a:pPr algn="just">
              <a:lnSpc>
                <a:spcPct val="100000"/>
              </a:lnSpc>
              <a:spcBef>
                <a:spcPts val="601"/>
              </a:spcBef>
            </a:pPr>
            <a:r>
              <a:rPr lang="fr-FR" sz="1100" b="0" strike="noStrike" spc="-1" dirty="0">
                <a:solidFill>
                  <a:srgbClr val="000000"/>
                </a:solidFill>
                <a:latin typeface="Verdana"/>
                <a:ea typeface="Calibri"/>
              </a:rPr>
              <a:t>Les informations communiquées, les activités choisies et leur calendrier de prévisions </a:t>
            </a:r>
            <a:r>
              <a:rPr lang="fr-FR" sz="1100" spc="-1" dirty="0">
                <a:solidFill>
                  <a:srgbClr val="000000"/>
                </a:solidFill>
                <a:latin typeface="Verdana"/>
                <a:ea typeface="Calibri"/>
              </a:rPr>
              <a:t>restent</a:t>
            </a:r>
            <a:r>
              <a:rPr lang="fr-FR" sz="1100" b="0" strike="noStrike" spc="-1" dirty="0">
                <a:solidFill>
                  <a:srgbClr val="000000"/>
                </a:solidFill>
                <a:latin typeface="Verdana"/>
                <a:ea typeface="Calibri"/>
              </a:rPr>
              <a:t> consultables et modifiables via votre Portail Famille.</a:t>
            </a:r>
          </a:p>
          <a:p>
            <a:pPr algn="just">
              <a:lnSpc>
                <a:spcPct val="100000"/>
              </a:lnSpc>
              <a:spcBef>
                <a:spcPts val="1001"/>
              </a:spcBef>
            </a:pPr>
            <a:r>
              <a:rPr lang="fr-FR" sz="1200" b="1" strike="noStrike" spc="-1" dirty="0">
                <a:solidFill>
                  <a:srgbClr val="A81889"/>
                </a:solidFill>
                <a:latin typeface="Verdana"/>
                <a:ea typeface="Verdana"/>
              </a:rPr>
              <a:t>	C- Pour modifier une inscription en cours d’année</a:t>
            </a:r>
            <a:endParaRPr lang="fr-FR" sz="1200" b="0" strike="noStrike" spc="-1" dirty="0">
              <a:latin typeface="Arial"/>
            </a:endParaRPr>
          </a:p>
          <a:p>
            <a:pPr algn="just">
              <a:lnSpc>
                <a:spcPct val="100000"/>
              </a:lnSpc>
              <a:spcBef>
                <a:spcPts val="601"/>
              </a:spcBef>
            </a:pPr>
            <a:r>
              <a:rPr lang="fr-FR" sz="1100" b="1" strike="noStrike" spc="-1" dirty="0">
                <a:solidFill>
                  <a:srgbClr val="A81889"/>
                </a:solidFill>
                <a:latin typeface="Verdana"/>
                <a:ea typeface="Verdana"/>
              </a:rPr>
              <a:t>- Les Accueils Matin/Soir/Après-Etude et Restauration Scolaire :</a:t>
            </a:r>
            <a:endParaRPr lang="fr-FR" sz="1100" b="0" strike="noStrike" spc="-1" dirty="0">
              <a:latin typeface="Arial"/>
            </a:endParaRPr>
          </a:p>
          <a:p>
            <a:pPr algn="just">
              <a:lnSpc>
                <a:spcPct val="100000"/>
              </a:lnSpc>
              <a:spcBef>
                <a:spcPts val="601"/>
              </a:spcBef>
            </a:pPr>
            <a:r>
              <a:rPr lang="fr-FR" sz="1100" b="0" strike="noStrike" spc="-1" dirty="0">
                <a:solidFill>
                  <a:srgbClr val="000000"/>
                </a:solidFill>
                <a:latin typeface="Verdana"/>
                <a:ea typeface="Verdana"/>
              </a:rPr>
              <a:t>Les inscriptions réalisées en début ou en cours d’année sont modifiables, sans majoration via votre Portail Famille (onglet Ajouter/Oter une prévision) </a:t>
            </a:r>
            <a:r>
              <a:rPr lang="fr-FR" sz="1100" b="1" strike="noStrike" spc="-1" dirty="0">
                <a:solidFill>
                  <a:srgbClr val="000000"/>
                </a:solidFill>
                <a:latin typeface="Verdana"/>
                <a:ea typeface="Verdana"/>
              </a:rPr>
              <a:t>jusqu’à 3 jours avant la date souhaitée.</a:t>
            </a:r>
            <a:endParaRPr lang="fr-FR" sz="1100" b="0" strike="noStrike" spc="-1" dirty="0">
              <a:latin typeface="Arial"/>
            </a:endParaRPr>
          </a:p>
          <a:p>
            <a:pPr algn="just">
              <a:lnSpc>
                <a:spcPct val="100000"/>
              </a:lnSpc>
              <a:spcBef>
                <a:spcPts val="601"/>
              </a:spcBef>
            </a:pPr>
            <a:r>
              <a:rPr lang="fr-FR" sz="1100" b="1" strike="noStrike" spc="-1" dirty="0">
                <a:solidFill>
                  <a:srgbClr val="A81889"/>
                </a:solidFill>
                <a:latin typeface="Verdana"/>
                <a:ea typeface="Verdana"/>
              </a:rPr>
              <a:t>- L’Etude Dirigée</a:t>
            </a:r>
            <a:endParaRPr lang="fr-FR" sz="1100" b="0" strike="noStrike" spc="-1" dirty="0">
              <a:latin typeface="Arial"/>
            </a:endParaRPr>
          </a:p>
          <a:p>
            <a:pPr algn="just">
              <a:lnSpc>
                <a:spcPct val="100000"/>
              </a:lnSpc>
              <a:spcBef>
                <a:spcPts val="601"/>
              </a:spcBef>
            </a:pPr>
            <a:r>
              <a:rPr lang="fr-FR" sz="1100" b="0" strike="noStrike" spc="-1" dirty="0">
                <a:solidFill>
                  <a:srgbClr val="000000"/>
                </a:solidFill>
                <a:latin typeface="Verdana"/>
                <a:ea typeface="Verdana"/>
              </a:rPr>
              <a:t>Seuls les enfants scolarisés en élémentaire (du CE1 au CM2) peuvent être inscrits à l’étude dirigée.</a:t>
            </a:r>
            <a:endParaRPr lang="fr-FR" sz="1100" b="0" strike="noStrike" spc="-1" dirty="0">
              <a:latin typeface="Arial"/>
            </a:endParaRPr>
          </a:p>
          <a:p>
            <a:pPr algn="just">
              <a:lnSpc>
                <a:spcPct val="100000"/>
              </a:lnSpc>
              <a:spcBef>
                <a:spcPts val="601"/>
              </a:spcBef>
            </a:pPr>
            <a:r>
              <a:rPr lang="fr-FR" sz="1100" b="0" strike="noStrike" spc="-1" dirty="0">
                <a:solidFill>
                  <a:srgbClr val="000000"/>
                </a:solidFill>
                <a:latin typeface="Verdana"/>
                <a:ea typeface="Verdana"/>
              </a:rPr>
              <a:t>Le délai de modification, ajout ou annulation est de </a:t>
            </a:r>
            <a:r>
              <a:rPr lang="fr-FR" sz="1100" b="1" strike="noStrike" spc="-1" dirty="0">
                <a:solidFill>
                  <a:srgbClr val="000000"/>
                </a:solidFill>
                <a:latin typeface="Verdana"/>
                <a:ea typeface="Verdana"/>
              </a:rPr>
              <a:t>7 jours pour les études</a:t>
            </a:r>
            <a:r>
              <a:rPr lang="fr-FR" sz="1100" b="0" strike="noStrike" spc="-1" dirty="0">
                <a:solidFill>
                  <a:srgbClr val="000000"/>
                </a:solidFill>
                <a:latin typeface="Verdana"/>
                <a:ea typeface="Verdana"/>
              </a:rPr>
              <a:t>. </a:t>
            </a:r>
          </a:p>
          <a:p>
            <a:pPr algn="just">
              <a:lnSpc>
                <a:spcPct val="100000"/>
              </a:lnSpc>
              <a:spcBef>
                <a:spcPts val="601"/>
              </a:spcBef>
            </a:pPr>
            <a:endParaRPr lang="fr-FR" sz="1100" b="0" strike="noStrike" spc="-1" dirty="0">
              <a:latin typeface="Arial"/>
            </a:endParaRPr>
          </a:p>
        </p:txBody>
      </p:sp>
      <p:pic>
        <p:nvPicPr>
          <p:cNvPr id="158" name="Image 4"/>
          <p:cNvPicPr/>
          <p:nvPr/>
        </p:nvPicPr>
        <p:blipFill>
          <a:blip r:embed="rId2"/>
          <a:stretch/>
        </p:blipFill>
        <p:spPr>
          <a:xfrm>
            <a:off x="809280" y="4449187"/>
            <a:ext cx="5868360" cy="1059120"/>
          </a:xfrm>
          <a:prstGeom prst="rect">
            <a:avLst/>
          </a:prstGeom>
          <a:ln>
            <a:noFill/>
          </a:ln>
        </p:spPr>
      </p:pic>
      <p:sp>
        <p:nvSpPr>
          <p:cNvPr id="159" name="CustomShape 3"/>
          <p:cNvSpPr/>
          <p:nvPr/>
        </p:nvSpPr>
        <p:spPr>
          <a:xfrm>
            <a:off x="6440400" y="10238400"/>
            <a:ext cx="10468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E1C65D8-025D-4FB3-8482-353EEF995719}" type="slidenum">
              <a:rPr lang="fr-FR" sz="1200" b="1" strike="noStrike" spc="-1">
                <a:solidFill>
                  <a:srgbClr val="FFFFFF"/>
                </a:solidFill>
                <a:latin typeface="Verdana"/>
                <a:ea typeface="Verdana"/>
              </a:rPr>
              <a:t>11</a:t>
            </a:fld>
            <a:endParaRPr lang="fr-FR" sz="1200" b="0" strike="noStrike" spc="-1">
              <a:latin typeface="Arial"/>
            </a:endParaRPr>
          </a:p>
        </p:txBody>
      </p:sp>
      <p:sp>
        <p:nvSpPr>
          <p:cNvPr id="2" name="Rectangle 1">
            <a:extLst>
              <a:ext uri="{FF2B5EF4-FFF2-40B4-BE49-F238E27FC236}">
                <a16:creationId xmlns:a16="http://schemas.microsoft.com/office/drawing/2014/main" id="{66EE4C25-BCBC-4A1C-9376-297892F90584}"/>
              </a:ext>
            </a:extLst>
          </p:cNvPr>
          <p:cNvSpPr/>
          <p:nvPr/>
        </p:nvSpPr>
        <p:spPr>
          <a:xfrm>
            <a:off x="0" y="10343376"/>
            <a:ext cx="1486800" cy="276999"/>
          </a:xfrm>
          <a:prstGeom prst="rect">
            <a:avLst/>
          </a:prstGeom>
          <a:solidFill>
            <a:srgbClr val="A81889"/>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81889"/>
        </a:solidFill>
        <a:effectLst/>
      </p:bgPr>
    </p:bg>
    <p:spTree>
      <p:nvGrpSpPr>
        <p:cNvPr id="1" name=""/>
        <p:cNvGrpSpPr/>
        <p:nvPr/>
      </p:nvGrpSpPr>
      <p:grpSpPr>
        <a:xfrm>
          <a:off x="0" y="0"/>
          <a:ext cx="0" cy="0"/>
          <a:chOff x="0" y="0"/>
          <a:chExt cx="0" cy="0"/>
        </a:xfrm>
      </p:grpSpPr>
      <p:sp>
        <p:nvSpPr>
          <p:cNvPr id="160" name="CustomShape 1"/>
          <p:cNvSpPr/>
          <p:nvPr/>
        </p:nvSpPr>
        <p:spPr>
          <a:xfrm>
            <a:off x="200850" y="335895"/>
            <a:ext cx="6904800" cy="54769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Bef>
                <a:spcPts val="601"/>
              </a:spcBef>
            </a:pPr>
            <a:r>
              <a:rPr lang="fr-FR" sz="1100" b="1" strike="noStrike" spc="-1" dirty="0">
                <a:solidFill>
                  <a:srgbClr val="A81889"/>
                </a:solidFill>
                <a:latin typeface="Verdana"/>
                <a:ea typeface="Verdana"/>
              </a:rPr>
              <a:t>- Les Mercredis</a:t>
            </a:r>
            <a:endParaRPr lang="fr-FR" sz="1100" b="0" strike="noStrike" spc="-1" dirty="0">
              <a:latin typeface="Arial"/>
            </a:endParaRPr>
          </a:p>
          <a:p>
            <a:pPr algn="just">
              <a:lnSpc>
                <a:spcPct val="100000"/>
              </a:lnSpc>
              <a:spcBef>
                <a:spcPts val="601"/>
              </a:spcBef>
            </a:pPr>
            <a:r>
              <a:rPr lang="fr-FR" sz="1100" b="0" strike="noStrike" spc="-1" dirty="0">
                <a:solidFill>
                  <a:srgbClr val="000000"/>
                </a:solidFill>
                <a:latin typeface="Verdana"/>
                <a:ea typeface="Verdana"/>
              </a:rPr>
              <a:t>Le délai de modification, ajout ou annulation est de </a:t>
            </a:r>
            <a:r>
              <a:rPr lang="fr-FR" sz="1100" b="1" strike="noStrike" spc="-1" dirty="0">
                <a:solidFill>
                  <a:srgbClr val="000000"/>
                </a:solidFill>
                <a:latin typeface="Verdana"/>
                <a:ea typeface="Verdana"/>
              </a:rPr>
              <a:t>7 jours pour les mercredis</a:t>
            </a:r>
            <a:r>
              <a:rPr lang="fr-FR" sz="1100" b="0" strike="noStrike" spc="-1" dirty="0">
                <a:solidFill>
                  <a:srgbClr val="000000"/>
                </a:solidFill>
                <a:latin typeface="Verdana"/>
                <a:ea typeface="Verdana"/>
              </a:rPr>
              <a:t>. </a:t>
            </a:r>
          </a:p>
          <a:p>
            <a:pPr algn="just">
              <a:lnSpc>
                <a:spcPct val="100000"/>
              </a:lnSpc>
              <a:spcBef>
                <a:spcPts val="601"/>
              </a:spcBef>
            </a:pPr>
            <a:r>
              <a:rPr lang="fr-FR" sz="1100" b="1" strike="noStrike" spc="-1" dirty="0">
                <a:solidFill>
                  <a:srgbClr val="A81889"/>
                </a:solidFill>
                <a:latin typeface="Verdana"/>
                <a:ea typeface="Verdana"/>
              </a:rPr>
              <a:t>- Les Vacances </a:t>
            </a:r>
            <a:r>
              <a:rPr lang="fr-FR" sz="1100" b="1" spc="-1" dirty="0">
                <a:solidFill>
                  <a:srgbClr val="A81889"/>
                </a:solidFill>
                <a:latin typeface="Verdana"/>
                <a:ea typeface="Verdana"/>
              </a:rPr>
              <a:t>S</a:t>
            </a:r>
            <a:r>
              <a:rPr lang="fr-FR" sz="1100" b="1" strike="noStrike" spc="-1" dirty="0">
                <a:solidFill>
                  <a:srgbClr val="A81889"/>
                </a:solidFill>
                <a:latin typeface="Verdana"/>
                <a:ea typeface="Verdana"/>
              </a:rPr>
              <a:t>colaires</a:t>
            </a:r>
            <a:endParaRPr lang="fr-FR" sz="1100" b="0" strike="noStrike" spc="-1" dirty="0">
              <a:latin typeface="Arial"/>
            </a:endParaRPr>
          </a:p>
          <a:p>
            <a:pPr algn="just">
              <a:lnSpc>
                <a:spcPct val="100000"/>
              </a:lnSpc>
              <a:spcBef>
                <a:spcPts val="601"/>
              </a:spcBef>
            </a:pPr>
            <a:r>
              <a:rPr lang="fr-FR" sz="1100" b="0" strike="noStrike" spc="-1" dirty="0">
                <a:solidFill>
                  <a:srgbClr val="000000"/>
                </a:solidFill>
                <a:latin typeface="Verdana"/>
                <a:ea typeface="Verdana"/>
              </a:rPr>
              <a:t>Les inscriptions aux vacances scolaires seront accessibles dès la rentrée via l’onglet « Inscrire à une activité », en revanche ils seront considérés comme définitifs et vous ne pourrez plus les modifier 3 semaines avant. Au-delà de ces délais, les réservations seront possibles sous–réserve de capacités d’accueil suffisantes.</a:t>
            </a:r>
          </a:p>
          <a:p>
            <a:pPr algn="just">
              <a:lnSpc>
                <a:spcPct val="100000"/>
              </a:lnSpc>
              <a:spcBef>
                <a:spcPts val="601"/>
              </a:spcBef>
            </a:pPr>
            <a:endParaRPr lang="fr-FR" sz="1100" b="0" strike="noStrike" spc="-1" dirty="0">
              <a:solidFill>
                <a:srgbClr val="000000"/>
              </a:solidFill>
              <a:latin typeface="Verdana"/>
              <a:ea typeface="Verdana"/>
            </a:endParaRPr>
          </a:p>
          <a:p>
            <a:pPr algn="just">
              <a:lnSpc>
                <a:spcPct val="100000"/>
              </a:lnSpc>
              <a:spcBef>
                <a:spcPts val="601"/>
              </a:spcBef>
            </a:pPr>
            <a:endParaRPr lang="fr-FR" sz="1100" spc="-1" dirty="0">
              <a:solidFill>
                <a:srgbClr val="000000"/>
              </a:solidFill>
              <a:latin typeface="Verdana"/>
              <a:ea typeface="Verdana"/>
            </a:endParaRPr>
          </a:p>
          <a:p>
            <a:pPr algn="just">
              <a:lnSpc>
                <a:spcPct val="100000"/>
              </a:lnSpc>
              <a:spcBef>
                <a:spcPts val="601"/>
              </a:spcBef>
            </a:pPr>
            <a:endParaRPr lang="fr-FR" sz="1100" b="0" strike="noStrike" spc="-1" dirty="0">
              <a:solidFill>
                <a:srgbClr val="000000"/>
              </a:solidFill>
              <a:latin typeface="Verdana"/>
              <a:ea typeface="Verdana"/>
            </a:endParaRPr>
          </a:p>
          <a:p>
            <a:pPr algn="just">
              <a:lnSpc>
                <a:spcPct val="100000"/>
              </a:lnSpc>
              <a:spcBef>
                <a:spcPts val="601"/>
              </a:spcBef>
            </a:pPr>
            <a:endParaRPr lang="fr-FR" sz="1100" b="0" strike="noStrike" spc="-1" dirty="0">
              <a:solidFill>
                <a:srgbClr val="000000"/>
              </a:solidFill>
              <a:latin typeface="Verdana"/>
              <a:ea typeface="Verdana"/>
            </a:endParaRPr>
          </a:p>
          <a:p>
            <a:pPr algn="just">
              <a:lnSpc>
                <a:spcPct val="100000"/>
              </a:lnSpc>
              <a:spcBef>
                <a:spcPts val="601"/>
              </a:spcBef>
            </a:pPr>
            <a:endParaRPr lang="fr-FR" sz="1100" spc="-1" dirty="0">
              <a:solidFill>
                <a:srgbClr val="000000"/>
              </a:solidFill>
              <a:latin typeface="Verdana"/>
              <a:ea typeface="Verdana"/>
            </a:endParaRPr>
          </a:p>
          <a:p>
            <a:pPr algn="just">
              <a:lnSpc>
                <a:spcPct val="100000"/>
              </a:lnSpc>
              <a:spcBef>
                <a:spcPts val="601"/>
              </a:spcBef>
            </a:pPr>
            <a:endParaRPr lang="fr-FR" sz="1100" b="0" strike="noStrike" spc="-1" dirty="0">
              <a:solidFill>
                <a:srgbClr val="000000"/>
              </a:solidFill>
              <a:latin typeface="Verdana"/>
              <a:ea typeface="Verdana"/>
            </a:endParaRPr>
          </a:p>
          <a:p>
            <a:pPr algn="just">
              <a:lnSpc>
                <a:spcPct val="100000"/>
              </a:lnSpc>
              <a:spcBef>
                <a:spcPts val="601"/>
              </a:spcBef>
            </a:pPr>
            <a:endParaRPr lang="fr-FR" sz="1100" spc="-1" dirty="0">
              <a:solidFill>
                <a:srgbClr val="000000"/>
              </a:solidFill>
              <a:latin typeface="Verdana"/>
              <a:ea typeface="Verdana"/>
            </a:endParaRPr>
          </a:p>
          <a:p>
            <a:pPr algn="just">
              <a:lnSpc>
                <a:spcPct val="100000"/>
              </a:lnSpc>
              <a:spcBef>
                <a:spcPts val="601"/>
              </a:spcBef>
            </a:pPr>
            <a:endParaRPr lang="fr-FR" sz="1100" b="0" strike="noStrike" spc="-1" dirty="0">
              <a:solidFill>
                <a:srgbClr val="000000"/>
              </a:solidFill>
              <a:latin typeface="Verdana"/>
              <a:ea typeface="Verdana"/>
            </a:endParaRPr>
          </a:p>
          <a:p>
            <a:pPr algn="just">
              <a:spcBef>
                <a:spcPts val="601"/>
              </a:spcBef>
            </a:pPr>
            <a:r>
              <a:rPr lang="fr-FR" sz="1100" b="0" strike="noStrike" spc="-1" dirty="0">
                <a:solidFill>
                  <a:srgbClr val="000000"/>
                </a:solidFill>
                <a:latin typeface="Verdana"/>
                <a:ea typeface="Verdana"/>
              </a:rPr>
              <a:t>Pour toutes les activités : en dehors des délais indiqués, aucune annulation ne sera possible et la prestation sera facturée sauf dans le cas de maladie de l’enfant justifiée par un certificat médical.</a:t>
            </a:r>
            <a:endParaRPr lang="fr-FR" sz="1100" b="0" strike="noStrike" spc="-1" dirty="0">
              <a:latin typeface="Arial"/>
            </a:endParaRPr>
          </a:p>
          <a:p>
            <a:pPr algn="just">
              <a:lnSpc>
                <a:spcPct val="100000"/>
              </a:lnSpc>
              <a:spcBef>
                <a:spcPts val="1199"/>
              </a:spcBef>
            </a:pPr>
            <a:r>
              <a:rPr lang="fr-FR" sz="1200" b="1" strike="noStrike" spc="-1" dirty="0">
                <a:solidFill>
                  <a:srgbClr val="A81889"/>
                </a:solidFill>
                <a:latin typeface="Verdana"/>
                <a:ea typeface="Verdana"/>
              </a:rPr>
              <a:t>	D- Grève et Service Minimum d’Accueil (SMA) :</a:t>
            </a:r>
            <a:endParaRPr lang="fr-FR" sz="1200" b="0" strike="noStrike" spc="-1" dirty="0">
              <a:latin typeface="Arial"/>
            </a:endParaRPr>
          </a:p>
          <a:p>
            <a:pPr algn="just">
              <a:lnSpc>
                <a:spcPct val="100000"/>
              </a:lnSpc>
              <a:spcBef>
                <a:spcPts val="601"/>
              </a:spcBef>
              <a:spcAft>
                <a:spcPts val="601"/>
              </a:spcAft>
            </a:pPr>
            <a:r>
              <a:rPr lang="fr-FR" sz="1100" b="0" strike="noStrike" spc="-21" dirty="0">
                <a:solidFill>
                  <a:srgbClr val="000000"/>
                </a:solidFill>
                <a:latin typeface="Verdana"/>
                <a:ea typeface="Verdana"/>
              </a:rPr>
              <a:t>En cas de grève de l’Education Nationale, un Service Minimum d’Accueil est mis en place par la commune, de 8h30 à 16h30, dès lors que </a:t>
            </a:r>
            <a:r>
              <a:rPr lang="fr-FR" sz="1100" b="1" strike="noStrike" spc="-21" dirty="0">
                <a:solidFill>
                  <a:srgbClr val="000000"/>
                </a:solidFill>
                <a:latin typeface="Verdana"/>
                <a:ea typeface="Verdana"/>
              </a:rPr>
              <a:t>25 % des enseignants</a:t>
            </a:r>
            <a:r>
              <a:rPr lang="fr-FR" sz="1100" b="0" strike="noStrike" spc="-21" dirty="0">
                <a:solidFill>
                  <a:srgbClr val="000000"/>
                </a:solidFill>
                <a:latin typeface="Verdana"/>
                <a:ea typeface="Verdana"/>
              </a:rPr>
              <a:t> se déclarent grévistes.</a:t>
            </a:r>
            <a:endParaRPr lang="fr-FR" sz="1100" b="0" strike="noStrike" spc="-1" dirty="0">
              <a:latin typeface="Arial"/>
            </a:endParaRPr>
          </a:p>
          <a:p>
            <a:pPr algn="just">
              <a:lnSpc>
                <a:spcPct val="100000"/>
              </a:lnSpc>
              <a:spcBef>
                <a:spcPts val="601"/>
              </a:spcBef>
              <a:spcAft>
                <a:spcPts val="601"/>
              </a:spcAft>
            </a:pPr>
            <a:r>
              <a:rPr lang="fr-FR" sz="1100" b="0" strike="noStrike" spc="-21" dirty="0">
                <a:solidFill>
                  <a:srgbClr val="000000"/>
                </a:solidFill>
                <a:latin typeface="Verdana"/>
                <a:ea typeface="Verdana"/>
              </a:rPr>
              <a:t>Les activités périscolaires du matin, de la restauration et du soir seront assurées comme d’habitude, toutefois, dans ce cas précis, les activités non consommées par les enfants ne seront pas facturées.</a:t>
            </a:r>
            <a:endParaRPr lang="fr-FR" sz="1100" b="0" strike="noStrike" spc="-1" dirty="0">
              <a:latin typeface="Arial"/>
            </a:endParaRPr>
          </a:p>
        </p:txBody>
      </p:sp>
      <p:sp>
        <p:nvSpPr>
          <p:cNvPr id="161" name="CustomShape 2"/>
          <p:cNvSpPr/>
          <p:nvPr/>
        </p:nvSpPr>
        <p:spPr>
          <a:xfrm>
            <a:off x="200850" y="5812864"/>
            <a:ext cx="6904800" cy="13835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Bef>
                <a:spcPts val="601"/>
              </a:spcBef>
            </a:pPr>
            <a:r>
              <a:rPr lang="fr-FR" sz="1400" b="1" u="sng" strike="noStrike" cap="small" spc="-1" dirty="0">
                <a:solidFill>
                  <a:srgbClr val="A81889"/>
                </a:solidFill>
                <a:uFillTx/>
                <a:latin typeface="Verdana"/>
                <a:ea typeface="Verdana"/>
              </a:rPr>
              <a:t>2- Tarification</a:t>
            </a:r>
            <a:endParaRPr lang="fr-FR" sz="1400" b="0" strike="noStrike" spc="-1" dirty="0">
              <a:latin typeface="Arial"/>
            </a:endParaRPr>
          </a:p>
          <a:p>
            <a:pPr algn="just">
              <a:lnSpc>
                <a:spcPct val="100000"/>
              </a:lnSpc>
              <a:spcBef>
                <a:spcPts val="601"/>
              </a:spcBef>
              <a:spcAft>
                <a:spcPts val="601"/>
              </a:spcAft>
            </a:pPr>
            <a:r>
              <a:rPr lang="fr-FR" sz="1100" b="0" strike="noStrike" spc="-1" dirty="0">
                <a:solidFill>
                  <a:srgbClr val="000000"/>
                </a:solidFill>
                <a:latin typeface="Verdana"/>
                <a:ea typeface="Verdana"/>
              </a:rPr>
              <a:t>Chaque présence de votre enfant à une activité est facturée à l’unité selon un barème défini en fonction d’un Quotient Familial (vous </a:t>
            </a:r>
            <a:r>
              <a:rPr lang="fr-FR" sz="1100" strike="noStrike" spc="-1" dirty="0">
                <a:latin typeface="Verdana"/>
                <a:ea typeface="Verdana"/>
              </a:rPr>
              <a:t>référer</a:t>
            </a:r>
            <a:r>
              <a:rPr lang="fr-FR" sz="1100" b="0" strike="noStrike" spc="-1" dirty="0">
                <a:solidFill>
                  <a:srgbClr val="000000"/>
                </a:solidFill>
                <a:latin typeface="Verdana"/>
                <a:ea typeface="Verdana"/>
              </a:rPr>
              <a:t> à la grille </a:t>
            </a:r>
            <a:r>
              <a:rPr lang="fr-FR" sz="1100" spc="-1" dirty="0">
                <a:solidFill>
                  <a:srgbClr val="000000"/>
                </a:solidFill>
                <a:latin typeface="Verdana"/>
                <a:ea typeface="Verdana"/>
              </a:rPr>
              <a:t>tarifaire</a:t>
            </a:r>
            <a:r>
              <a:rPr lang="fr-FR" sz="1100" b="0" strike="noStrike" spc="-1" dirty="0">
                <a:solidFill>
                  <a:srgbClr val="000000"/>
                </a:solidFill>
                <a:latin typeface="Verdana"/>
                <a:ea typeface="Verdana"/>
              </a:rPr>
              <a:t> p.13)</a:t>
            </a:r>
            <a:endParaRPr lang="fr-FR" sz="1100" b="0" strike="noStrike" spc="-1" dirty="0">
              <a:latin typeface="Arial"/>
            </a:endParaRPr>
          </a:p>
          <a:p>
            <a:pPr algn="just">
              <a:lnSpc>
                <a:spcPct val="100000"/>
              </a:lnSpc>
              <a:spcBef>
                <a:spcPts val="601"/>
              </a:spcBef>
              <a:spcAft>
                <a:spcPts val="601"/>
              </a:spcAft>
            </a:pPr>
            <a:r>
              <a:rPr lang="fr-FR" sz="1100" b="0" strike="noStrike" spc="-1" dirty="0">
                <a:solidFill>
                  <a:srgbClr val="000000"/>
                </a:solidFill>
                <a:latin typeface="Verdana"/>
                <a:ea typeface="Verdana"/>
              </a:rPr>
              <a:t>Toute réservation intervenant hors délai ou présence sans réservation préalable fera l’objet d’une majoration à hauteur de 10 % pour les accueils périscolaires (matin, soir et après-étude) et de 40 % pour la restauration scolaire.</a:t>
            </a:r>
            <a:endParaRPr lang="fr-FR" sz="1100" b="0" strike="noStrike" spc="-1" dirty="0">
              <a:latin typeface="Arial"/>
            </a:endParaRPr>
          </a:p>
        </p:txBody>
      </p:sp>
      <p:sp>
        <p:nvSpPr>
          <p:cNvPr id="162" name="CustomShape 3"/>
          <p:cNvSpPr/>
          <p:nvPr/>
        </p:nvSpPr>
        <p:spPr>
          <a:xfrm>
            <a:off x="291719" y="7313006"/>
            <a:ext cx="6904800" cy="199909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Bef>
                <a:spcPts val="601"/>
              </a:spcBef>
            </a:pPr>
            <a:r>
              <a:rPr lang="fr-FR" sz="1100" b="1" strike="noStrike" spc="-1" dirty="0">
                <a:solidFill>
                  <a:srgbClr val="A81889"/>
                </a:solidFill>
                <a:latin typeface="Verdana"/>
                <a:ea typeface="Verdana"/>
              </a:rPr>
              <a:t>- Quotient Familial</a:t>
            </a:r>
            <a:endParaRPr lang="fr-FR" sz="1100" b="0" strike="noStrike" spc="-1" dirty="0">
              <a:latin typeface="Arial"/>
            </a:endParaRPr>
          </a:p>
          <a:p>
            <a:pPr algn="just">
              <a:lnSpc>
                <a:spcPct val="100000"/>
              </a:lnSpc>
              <a:spcBef>
                <a:spcPts val="601"/>
              </a:spcBef>
            </a:pPr>
            <a:r>
              <a:rPr lang="fr-FR" sz="1100" b="0" strike="noStrike" spc="-1" dirty="0">
                <a:solidFill>
                  <a:srgbClr val="000000"/>
                </a:solidFill>
                <a:latin typeface="Verdana"/>
                <a:ea typeface="Verdana"/>
              </a:rPr>
              <a:t>Pour bénéficier d’une tarification au Quotient Familial, vous devrez impérativement (si vous ne l’avez pas déjà fait) fournir un des documents suivants : </a:t>
            </a:r>
            <a:endParaRPr lang="fr-FR" sz="1100" b="0" strike="noStrike" spc="-1" dirty="0">
              <a:latin typeface="Arial"/>
            </a:endParaRPr>
          </a:p>
          <a:p>
            <a:pPr marL="343080" indent="-342000" algn="just">
              <a:lnSpc>
                <a:spcPct val="100000"/>
              </a:lnSpc>
              <a:spcBef>
                <a:spcPts val="601"/>
              </a:spcBef>
              <a:buClr>
                <a:srgbClr val="000000"/>
              </a:buClr>
              <a:buFont typeface="Times New Roman"/>
              <a:buChar char="-"/>
            </a:pPr>
            <a:r>
              <a:rPr lang="fr-FR" sz="1100" b="0" strike="noStrike" spc="-1" dirty="0">
                <a:solidFill>
                  <a:srgbClr val="000000"/>
                </a:solidFill>
                <a:latin typeface="Verdana"/>
                <a:ea typeface="Verdana"/>
              </a:rPr>
              <a:t>Attestation de Quotient Familial de la CAF</a:t>
            </a:r>
            <a:endParaRPr lang="fr-FR" sz="1100" b="0" strike="noStrike" spc="-1" dirty="0">
              <a:latin typeface="Arial"/>
            </a:endParaRPr>
          </a:p>
          <a:p>
            <a:pPr marL="343080" indent="-342000" algn="just">
              <a:lnSpc>
                <a:spcPct val="100000"/>
              </a:lnSpc>
              <a:spcBef>
                <a:spcPts val="601"/>
              </a:spcBef>
              <a:buClr>
                <a:srgbClr val="000000"/>
              </a:buClr>
              <a:buFont typeface="Times New Roman"/>
              <a:buChar char="-"/>
            </a:pPr>
            <a:r>
              <a:rPr lang="fr-FR" sz="1100" b="0" strike="noStrike" spc="-1" dirty="0">
                <a:solidFill>
                  <a:srgbClr val="000000"/>
                </a:solidFill>
                <a:latin typeface="Verdana"/>
                <a:ea typeface="Verdana"/>
              </a:rPr>
              <a:t>Votre dernier avis d’imposition si vous n’êtes pas allocataire CAF </a:t>
            </a:r>
            <a:endParaRPr lang="fr-FR" sz="1100" b="0" strike="noStrike" spc="-1" dirty="0">
              <a:latin typeface="Arial"/>
            </a:endParaRPr>
          </a:p>
          <a:p>
            <a:pPr algn="just">
              <a:lnSpc>
                <a:spcPct val="100000"/>
              </a:lnSpc>
              <a:spcBef>
                <a:spcPts val="601"/>
              </a:spcBef>
            </a:pPr>
            <a:r>
              <a:rPr lang="fr-FR" sz="1100" b="0" strike="noStrike" spc="-1" dirty="0">
                <a:solidFill>
                  <a:srgbClr val="000000"/>
                </a:solidFill>
                <a:latin typeface="Verdana"/>
                <a:ea typeface="Verdana"/>
              </a:rPr>
              <a:t>Dans le cas où ces justificatifs ne seraient pas transmis, le tarif de base sera appliqué jusqu’à présentation de ces pièces et sans révision possible des factures antérieures.</a:t>
            </a:r>
            <a:endParaRPr lang="fr-FR" sz="1100" b="0" strike="noStrike" spc="-1" dirty="0">
              <a:latin typeface="Arial"/>
            </a:endParaRPr>
          </a:p>
          <a:p>
            <a:pPr algn="just">
              <a:lnSpc>
                <a:spcPct val="100000"/>
              </a:lnSpc>
              <a:spcBef>
                <a:spcPts val="601"/>
              </a:spcBef>
            </a:pPr>
            <a:r>
              <a:rPr lang="fr-FR" sz="1100" b="0" strike="noStrike" spc="-1" dirty="0">
                <a:solidFill>
                  <a:srgbClr val="000000"/>
                </a:solidFill>
                <a:latin typeface="Verdana"/>
                <a:ea typeface="Verdana"/>
              </a:rPr>
              <a:t>Comme chaque année, le calcul de votre quotient familial sera révisé en janvier, période à laquelle il vous faudra nous transmettre l’actualisation de ces pièces.</a:t>
            </a:r>
            <a:endParaRPr lang="fr-FR" sz="1100" b="0" strike="noStrike" spc="-1" dirty="0">
              <a:latin typeface="Arial"/>
            </a:endParaRPr>
          </a:p>
        </p:txBody>
      </p:sp>
      <p:sp>
        <p:nvSpPr>
          <p:cNvPr id="163" name="CustomShape 4"/>
          <p:cNvSpPr/>
          <p:nvPr/>
        </p:nvSpPr>
        <p:spPr>
          <a:xfrm>
            <a:off x="291719" y="9399079"/>
            <a:ext cx="6904800" cy="92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dirty="0">
                <a:solidFill>
                  <a:srgbClr val="000000"/>
                </a:solidFill>
                <a:latin typeface="Verdana"/>
                <a:ea typeface="Verdana"/>
              </a:rPr>
              <a:t>Sur la base de l’avis d’imposition, le Quotient Familial est calculé de la manière suivante :</a:t>
            </a:r>
            <a:endParaRPr lang="fr-FR" sz="1100" b="0" strike="noStrike" spc="-1" dirty="0">
              <a:latin typeface="Arial"/>
            </a:endParaRPr>
          </a:p>
          <a:p>
            <a:pPr>
              <a:lnSpc>
                <a:spcPct val="100000"/>
              </a:lnSpc>
            </a:pPr>
            <a:endParaRPr lang="fr-FR" sz="1100" b="0" strike="noStrike" spc="-1" dirty="0">
              <a:latin typeface="Arial"/>
            </a:endParaRPr>
          </a:p>
          <a:p>
            <a:pPr algn="ctr">
              <a:lnSpc>
                <a:spcPct val="100000"/>
              </a:lnSpc>
            </a:pPr>
            <a:r>
              <a:rPr lang="fr-FR" sz="1100" b="1" strike="noStrike" spc="-1" dirty="0">
                <a:solidFill>
                  <a:srgbClr val="000000"/>
                </a:solidFill>
                <a:latin typeface="Verdana"/>
                <a:ea typeface="Verdana"/>
              </a:rPr>
              <a:t>QF = </a:t>
            </a:r>
            <a:r>
              <a:rPr lang="fr-FR" sz="1100" b="1" u="sng" strike="noStrike" spc="-1" dirty="0">
                <a:solidFill>
                  <a:srgbClr val="000000"/>
                </a:solidFill>
                <a:uFillTx/>
                <a:latin typeface="Verdana"/>
                <a:ea typeface="Verdana"/>
              </a:rPr>
              <a:t>Revenu Fiscal de référence (ligne 25 de l’avis d’imposition)</a:t>
            </a:r>
            <a:endParaRPr lang="fr-FR" sz="1100" b="0" strike="noStrike" spc="-1" dirty="0">
              <a:latin typeface="Arial"/>
            </a:endParaRPr>
          </a:p>
          <a:p>
            <a:pPr algn="ctr">
              <a:lnSpc>
                <a:spcPct val="100000"/>
              </a:lnSpc>
            </a:pPr>
            <a:r>
              <a:rPr lang="fr-FR" sz="1100" b="1" strike="noStrike" spc="-1" dirty="0">
                <a:solidFill>
                  <a:srgbClr val="000000"/>
                </a:solidFill>
                <a:latin typeface="Verdana"/>
                <a:ea typeface="Verdana"/>
              </a:rPr>
              <a:t>                                   12 x nombre de parts fiscales</a:t>
            </a:r>
            <a:endParaRPr lang="fr-FR" sz="1100" b="0" strike="noStrike" spc="-1" dirty="0">
              <a:latin typeface="Arial"/>
            </a:endParaRPr>
          </a:p>
          <a:p>
            <a:pPr>
              <a:lnSpc>
                <a:spcPct val="100000"/>
              </a:lnSpc>
            </a:pPr>
            <a:endParaRPr lang="fr-FR" sz="1100" b="0" strike="noStrike" spc="-1" dirty="0">
              <a:latin typeface="Arial"/>
            </a:endParaRPr>
          </a:p>
        </p:txBody>
      </p:sp>
      <p:sp>
        <p:nvSpPr>
          <p:cNvPr id="164" name="CustomShape 5"/>
          <p:cNvSpPr/>
          <p:nvPr/>
        </p:nvSpPr>
        <p:spPr>
          <a:xfrm>
            <a:off x="6440400" y="10284480"/>
            <a:ext cx="1046880" cy="41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28F9F87-FEFB-4389-840F-07C31468F5A5}" type="slidenum">
              <a:rPr lang="fr-FR" sz="1200" b="1" strike="noStrike" spc="-1">
                <a:solidFill>
                  <a:srgbClr val="FFFFFF"/>
                </a:solidFill>
                <a:latin typeface="Verdana"/>
                <a:ea typeface="Verdana"/>
              </a:rPr>
              <a:t>12</a:t>
            </a:fld>
            <a:endParaRPr lang="fr-FR" sz="1200" b="0" strike="noStrike" spc="-1">
              <a:latin typeface="Arial"/>
            </a:endParaRPr>
          </a:p>
        </p:txBody>
      </p:sp>
      <p:graphicFrame>
        <p:nvGraphicFramePr>
          <p:cNvPr id="2" name="Tableau 2">
            <a:extLst>
              <a:ext uri="{FF2B5EF4-FFF2-40B4-BE49-F238E27FC236}">
                <a16:creationId xmlns:a16="http://schemas.microsoft.com/office/drawing/2014/main" id="{591D6ED4-B7AA-4821-9378-30AEA0B45FDE}"/>
              </a:ext>
            </a:extLst>
          </p:cNvPr>
          <p:cNvGraphicFramePr>
            <a:graphicFrameLocks noGrp="1"/>
          </p:cNvGraphicFramePr>
          <p:nvPr>
            <p:extLst>
              <p:ext uri="{D42A27DB-BD31-4B8C-83A1-F6EECF244321}">
                <p14:modId xmlns:p14="http://schemas.microsoft.com/office/powerpoint/2010/main" val="4157210621"/>
              </p:ext>
            </p:extLst>
          </p:nvPr>
        </p:nvGraphicFramePr>
        <p:xfrm>
          <a:off x="296878" y="1850053"/>
          <a:ext cx="6915945" cy="1847115"/>
        </p:xfrm>
        <a:graphic>
          <a:graphicData uri="http://schemas.openxmlformats.org/drawingml/2006/table">
            <a:tbl>
              <a:tblPr firstRow="1" bandRow="1">
                <a:tableStyleId>{5C22544A-7EE6-4342-B048-85BDC9FD1C3A}</a:tableStyleId>
              </a:tblPr>
              <a:tblGrid>
                <a:gridCol w="1039020">
                  <a:extLst>
                    <a:ext uri="{9D8B030D-6E8A-4147-A177-3AD203B41FA5}">
                      <a16:colId xmlns:a16="http://schemas.microsoft.com/office/drawing/2014/main" val="1893434395"/>
                    </a:ext>
                  </a:extLst>
                </a:gridCol>
                <a:gridCol w="4076700">
                  <a:extLst>
                    <a:ext uri="{9D8B030D-6E8A-4147-A177-3AD203B41FA5}">
                      <a16:colId xmlns:a16="http://schemas.microsoft.com/office/drawing/2014/main" val="4044723343"/>
                    </a:ext>
                  </a:extLst>
                </a:gridCol>
                <a:gridCol w="1800225">
                  <a:extLst>
                    <a:ext uri="{9D8B030D-6E8A-4147-A177-3AD203B41FA5}">
                      <a16:colId xmlns:a16="http://schemas.microsoft.com/office/drawing/2014/main" val="2399639801"/>
                    </a:ext>
                  </a:extLst>
                </a:gridCol>
              </a:tblGrid>
              <a:tr h="370840">
                <a:tc>
                  <a:txBody>
                    <a:bodyPr/>
                    <a:lstStyle/>
                    <a:p>
                      <a:pPr algn="ctr"/>
                      <a:r>
                        <a:rPr lang="fr-FR" sz="1000" dirty="0">
                          <a:latin typeface="Verdana" panose="020B0604030504040204" pitchFamily="34" charset="0"/>
                          <a:ea typeface="Verdana" panose="020B0604030504040204" pitchFamily="34" charset="0"/>
                        </a:rPr>
                        <a:t>Vacances</a:t>
                      </a:r>
                    </a:p>
                  </a:txBody>
                  <a:tcPr/>
                </a:tc>
                <a:tc>
                  <a:txBody>
                    <a:bodyPr/>
                    <a:lstStyle/>
                    <a:p>
                      <a:pPr algn="ctr"/>
                      <a:r>
                        <a:rPr lang="fr-FR" sz="1000" dirty="0">
                          <a:latin typeface="Verdana" panose="020B0604030504040204" pitchFamily="34" charset="0"/>
                          <a:ea typeface="Verdana" panose="020B0604030504040204" pitchFamily="34" charset="0"/>
                        </a:rPr>
                        <a:t>Périodes</a:t>
                      </a:r>
                    </a:p>
                  </a:txBody>
                  <a:tcPr/>
                </a:tc>
                <a:tc>
                  <a:txBody>
                    <a:bodyPr/>
                    <a:lstStyle/>
                    <a:p>
                      <a:pPr algn="ctr"/>
                      <a:r>
                        <a:rPr lang="fr-FR" sz="1000" dirty="0">
                          <a:latin typeface="Verdana" panose="020B0604030504040204" pitchFamily="34" charset="0"/>
                          <a:ea typeface="Verdana" panose="020B0604030504040204" pitchFamily="34" charset="0"/>
                        </a:rPr>
                        <a:t>Date limite d’inscription</a:t>
                      </a:r>
                    </a:p>
                  </a:txBody>
                  <a:tcPr/>
                </a:tc>
                <a:extLst>
                  <a:ext uri="{0D108BD9-81ED-4DB2-BD59-A6C34878D82A}">
                    <a16:rowId xmlns:a16="http://schemas.microsoft.com/office/drawing/2014/main" val="3509712501"/>
                  </a:ext>
                </a:extLst>
              </a:tr>
              <a:tr h="272393">
                <a:tc>
                  <a:txBody>
                    <a:bodyPr/>
                    <a:lstStyle/>
                    <a:p>
                      <a:pPr algn="ctr"/>
                      <a:r>
                        <a:rPr lang="fr-FR" sz="1000" dirty="0">
                          <a:latin typeface="Verdana" panose="020B0604030504040204" pitchFamily="34" charset="0"/>
                          <a:ea typeface="Verdana" panose="020B0604030504040204" pitchFamily="34" charset="0"/>
                        </a:rPr>
                        <a:t>Automne</a:t>
                      </a:r>
                    </a:p>
                  </a:txBody>
                  <a:tcPr/>
                </a:tc>
                <a:tc>
                  <a:txBody>
                    <a:bodyPr/>
                    <a:lstStyle/>
                    <a:p>
                      <a:pPr algn="ctr"/>
                      <a:r>
                        <a:rPr lang="fr-FR" sz="1000" dirty="0">
                          <a:latin typeface="Verdana" panose="020B0604030504040204" pitchFamily="34" charset="0"/>
                          <a:ea typeface="Verdana" panose="020B0604030504040204" pitchFamily="34" charset="0"/>
                        </a:rPr>
                        <a:t>Lundi 25 Octobre au vendredi 5 Novembre 2021</a:t>
                      </a:r>
                    </a:p>
                  </a:txBody>
                  <a:tcPr/>
                </a:tc>
                <a:tc>
                  <a:txBody>
                    <a:bodyPr/>
                    <a:lstStyle/>
                    <a:p>
                      <a:pPr algn="ctr"/>
                      <a:r>
                        <a:rPr lang="fr-FR" sz="1000" dirty="0">
                          <a:latin typeface="Verdana" panose="020B0604030504040204" pitchFamily="34" charset="0"/>
                          <a:ea typeface="Verdana" panose="020B0604030504040204" pitchFamily="34" charset="0"/>
                        </a:rPr>
                        <a:t>1</a:t>
                      </a:r>
                      <a:r>
                        <a:rPr lang="fr-FR" sz="1000" baseline="30000" dirty="0">
                          <a:latin typeface="Verdana" panose="020B0604030504040204" pitchFamily="34" charset="0"/>
                          <a:ea typeface="Verdana" panose="020B0604030504040204" pitchFamily="34" charset="0"/>
                        </a:rPr>
                        <a:t>er</a:t>
                      </a:r>
                      <a:r>
                        <a:rPr lang="fr-FR" sz="1000" dirty="0">
                          <a:latin typeface="Verdana" panose="020B0604030504040204" pitchFamily="34" charset="0"/>
                          <a:ea typeface="Verdana" panose="020B0604030504040204" pitchFamily="34" charset="0"/>
                        </a:rPr>
                        <a:t> Octobre 2021</a:t>
                      </a:r>
                    </a:p>
                  </a:txBody>
                  <a:tcPr/>
                </a:tc>
                <a:extLst>
                  <a:ext uri="{0D108BD9-81ED-4DB2-BD59-A6C34878D82A}">
                    <a16:rowId xmlns:a16="http://schemas.microsoft.com/office/drawing/2014/main" val="4156067570"/>
                  </a:ext>
                </a:extLst>
              </a:tr>
              <a:tr h="370840">
                <a:tc>
                  <a:txBody>
                    <a:bodyPr/>
                    <a:lstStyle/>
                    <a:p>
                      <a:pPr algn="ctr"/>
                      <a:r>
                        <a:rPr lang="fr-FR" sz="1000" dirty="0">
                          <a:latin typeface="Verdana" panose="020B0604030504040204" pitchFamily="34" charset="0"/>
                          <a:ea typeface="Verdana" panose="020B0604030504040204" pitchFamily="34" charset="0"/>
                        </a:rPr>
                        <a:t>Noël</a:t>
                      </a:r>
                    </a:p>
                  </a:txBody>
                  <a:tcPr/>
                </a:tc>
                <a:tc>
                  <a:txBody>
                    <a:bodyPr/>
                    <a:lstStyle/>
                    <a:p>
                      <a:pPr algn="ctr"/>
                      <a:r>
                        <a:rPr lang="fr-FR" sz="1000" dirty="0">
                          <a:latin typeface="Verdana" panose="020B0604030504040204" pitchFamily="34" charset="0"/>
                          <a:ea typeface="Verdana" panose="020B0604030504040204" pitchFamily="34" charset="0"/>
                        </a:rPr>
                        <a:t>Du Lundi 20 au vendredi 24 Décembre 2021 </a:t>
                      </a:r>
                    </a:p>
                    <a:p>
                      <a:pPr algn="ctr"/>
                      <a:r>
                        <a:rPr lang="fr-FR" sz="900" i="1" dirty="0">
                          <a:latin typeface="Verdana" panose="020B0604030504040204" pitchFamily="34" charset="0"/>
                          <a:ea typeface="Verdana" panose="020B0604030504040204" pitchFamily="34" charset="0"/>
                        </a:rPr>
                        <a:t>Le centre de loisirs sera fermé entre le 27 et le 31 décembre 2021</a:t>
                      </a:r>
                    </a:p>
                  </a:txBody>
                  <a:tcPr/>
                </a:tc>
                <a:tc>
                  <a:txBody>
                    <a:bodyPr/>
                    <a:lstStyle/>
                    <a:p>
                      <a:pPr algn="ctr"/>
                      <a:r>
                        <a:rPr lang="fr-FR" sz="1000" dirty="0">
                          <a:latin typeface="Verdana" panose="020B0604030504040204" pitchFamily="34" charset="0"/>
                          <a:ea typeface="Verdana" panose="020B0604030504040204" pitchFamily="34" charset="0"/>
                        </a:rPr>
                        <a:t>26 novembre 2021</a:t>
                      </a:r>
                    </a:p>
                  </a:txBody>
                  <a:tcPr/>
                </a:tc>
                <a:extLst>
                  <a:ext uri="{0D108BD9-81ED-4DB2-BD59-A6C34878D82A}">
                    <a16:rowId xmlns:a16="http://schemas.microsoft.com/office/drawing/2014/main" val="2136558721"/>
                  </a:ext>
                </a:extLst>
              </a:tr>
              <a:tr h="276225">
                <a:tc>
                  <a:txBody>
                    <a:bodyPr/>
                    <a:lstStyle/>
                    <a:p>
                      <a:pPr algn="ctr"/>
                      <a:r>
                        <a:rPr lang="fr-FR" sz="1000" dirty="0">
                          <a:latin typeface="Verdana" panose="020B0604030504040204" pitchFamily="34" charset="0"/>
                          <a:ea typeface="Verdana" panose="020B0604030504040204" pitchFamily="34" charset="0"/>
                        </a:rPr>
                        <a:t>Hiver</a:t>
                      </a:r>
                    </a:p>
                  </a:txBody>
                  <a:tcPr/>
                </a:tc>
                <a:tc>
                  <a:txBody>
                    <a:bodyPr/>
                    <a:lstStyle/>
                    <a:p>
                      <a:pPr algn="ctr"/>
                      <a:r>
                        <a:rPr lang="fr-FR" sz="1000" dirty="0">
                          <a:latin typeface="Verdana" panose="020B0604030504040204" pitchFamily="34" charset="0"/>
                          <a:ea typeface="Verdana" panose="020B0604030504040204" pitchFamily="34" charset="0"/>
                        </a:rPr>
                        <a:t>Du lundi 21 février au vendredi 4 mars 2022</a:t>
                      </a:r>
                    </a:p>
                  </a:txBody>
                  <a:tcPr/>
                </a:tc>
                <a:tc>
                  <a:txBody>
                    <a:bodyPr/>
                    <a:lstStyle/>
                    <a:p>
                      <a:pPr algn="ctr"/>
                      <a:r>
                        <a:rPr lang="fr-FR" sz="1000" dirty="0">
                          <a:latin typeface="Verdana" panose="020B0604030504040204" pitchFamily="34" charset="0"/>
                          <a:ea typeface="Verdana" panose="020B0604030504040204" pitchFamily="34" charset="0"/>
                        </a:rPr>
                        <a:t>28 janvier 2022</a:t>
                      </a:r>
                    </a:p>
                  </a:txBody>
                  <a:tcPr/>
                </a:tc>
                <a:extLst>
                  <a:ext uri="{0D108BD9-81ED-4DB2-BD59-A6C34878D82A}">
                    <a16:rowId xmlns:a16="http://schemas.microsoft.com/office/drawing/2014/main" val="1796184082"/>
                  </a:ext>
                </a:extLst>
              </a:tr>
              <a:tr h="238125">
                <a:tc>
                  <a:txBody>
                    <a:bodyPr/>
                    <a:lstStyle/>
                    <a:p>
                      <a:pPr algn="ctr"/>
                      <a:r>
                        <a:rPr lang="fr-FR" sz="1000" dirty="0">
                          <a:latin typeface="Verdana" panose="020B0604030504040204" pitchFamily="34" charset="0"/>
                          <a:ea typeface="Verdana" panose="020B0604030504040204" pitchFamily="34" charset="0"/>
                        </a:rPr>
                        <a:t>Printemps</a:t>
                      </a:r>
                    </a:p>
                  </a:txBody>
                  <a:tcPr/>
                </a:tc>
                <a:tc>
                  <a:txBody>
                    <a:bodyPr/>
                    <a:lstStyle/>
                    <a:p>
                      <a:pPr algn="ctr"/>
                      <a:r>
                        <a:rPr lang="fr-FR" sz="1000" dirty="0">
                          <a:latin typeface="Verdana" panose="020B0604030504040204" pitchFamily="34" charset="0"/>
                          <a:ea typeface="Verdana" panose="020B0604030504040204" pitchFamily="34" charset="0"/>
                        </a:rPr>
                        <a:t>Du lundi 25 avril au vendredi 6 mai 2022</a:t>
                      </a:r>
                    </a:p>
                  </a:txBody>
                  <a:tcPr/>
                </a:tc>
                <a:tc>
                  <a:txBody>
                    <a:bodyPr/>
                    <a:lstStyle/>
                    <a:p>
                      <a:pPr algn="ctr"/>
                      <a:r>
                        <a:rPr lang="fr-FR" sz="1000" dirty="0">
                          <a:latin typeface="Verdana" panose="020B0604030504040204" pitchFamily="34" charset="0"/>
                          <a:ea typeface="Verdana" panose="020B0604030504040204" pitchFamily="34" charset="0"/>
                        </a:rPr>
                        <a:t>1</a:t>
                      </a:r>
                      <a:r>
                        <a:rPr lang="fr-FR" sz="1000" baseline="30000" dirty="0">
                          <a:latin typeface="Verdana" panose="020B0604030504040204" pitchFamily="34" charset="0"/>
                          <a:ea typeface="Verdana" panose="020B0604030504040204" pitchFamily="34" charset="0"/>
                        </a:rPr>
                        <a:t>er</a:t>
                      </a:r>
                      <a:r>
                        <a:rPr lang="fr-FR" sz="1000" dirty="0">
                          <a:latin typeface="Verdana" panose="020B0604030504040204" pitchFamily="34" charset="0"/>
                          <a:ea typeface="Verdana" panose="020B0604030504040204" pitchFamily="34" charset="0"/>
                        </a:rPr>
                        <a:t> avril 2022</a:t>
                      </a:r>
                    </a:p>
                  </a:txBody>
                  <a:tcPr/>
                </a:tc>
                <a:extLst>
                  <a:ext uri="{0D108BD9-81ED-4DB2-BD59-A6C34878D82A}">
                    <a16:rowId xmlns:a16="http://schemas.microsoft.com/office/drawing/2014/main" val="845896931"/>
                  </a:ext>
                </a:extLst>
              </a:tr>
              <a:tr h="277417">
                <a:tc>
                  <a:txBody>
                    <a:bodyPr/>
                    <a:lstStyle/>
                    <a:p>
                      <a:pPr algn="ctr"/>
                      <a:r>
                        <a:rPr lang="fr-FR" sz="1000" dirty="0">
                          <a:latin typeface="Verdana" panose="020B0604030504040204" pitchFamily="34" charset="0"/>
                          <a:ea typeface="Verdana" panose="020B0604030504040204" pitchFamily="34" charset="0"/>
                        </a:rPr>
                        <a:t>Juillet - Août</a:t>
                      </a:r>
                    </a:p>
                  </a:txBody>
                  <a:tcPr/>
                </a:tc>
                <a:tc>
                  <a:txBody>
                    <a:bodyPr/>
                    <a:lstStyle/>
                    <a:p>
                      <a:pPr algn="ctr"/>
                      <a:r>
                        <a:rPr lang="fr-FR" sz="1000" dirty="0">
                          <a:latin typeface="Verdana" panose="020B0604030504040204" pitchFamily="34" charset="0"/>
                          <a:ea typeface="Verdana" panose="020B0604030504040204" pitchFamily="34" charset="0"/>
                        </a:rPr>
                        <a:t>Du vendredi 8 juillet au 31 août 2022</a:t>
                      </a:r>
                    </a:p>
                  </a:txBody>
                  <a:tcPr/>
                </a:tc>
                <a:tc>
                  <a:txBody>
                    <a:bodyPr/>
                    <a:lstStyle/>
                    <a:p>
                      <a:pPr algn="ctr"/>
                      <a:r>
                        <a:rPr lang="fr-FR" sz="1000" dirty="0">
                          <a:latin typeface="Verdana" panose="020B0604030504040204" pitchFamily="34" charset="0"/>
                          <a:ea typeface="Verdana" panose="020B0604030504040204" pitchFamily="34" charset="0"/>
                        </a:rPr>
                        <a:t>17 juin 2022</a:t>
                      </a:r>
                    </a:p>
                  </a:txBody>
                  <a:tcPr/>
                </a:tc>
                <a:extLst>
                  <a:ext uri="{0D108BD9-81ED-4DB2-BD59-A6C34878D82A}">
                    <a16:rowId xmlns:a16="http://schemas.microsoft.com/office/drawing/2014/main" val="2130546062"/>
                  </a:ext>
                </a:extLst>
              </a:tr>
            </a:tbl>
          </a:graphicData>
        </a:graphic>
      </p:graphicFrame>
      <p:sp>
        <p:nvSpPr>
          <p:cNvPr id="3" name="Rectangle 2">
            <a:extLst>
              <a:ext uri="{FF2B5EF4-FFF2-40B4-BE49-F238E27FC236}">
                <a16:creationId xmlns:a16="http://schemas.microsoft.com/office/drawing/2014/main" id="{836D00DD-C03F-49A0-8CEF-FC83076D8BA5}"/>
              </a:ext>
            </a:extLst>
          </p:cNvPr>
          <p:cNvSpPr/>
          <p:nvPr/>
        </p:nvSpPr>
        <p:spPr>
          <a:xfrm>
            <a:off x="0" y="10343376"/>
            <a:ext cx="1486800" cy="276999"/>
          </a:xfrm>
          <a:prstGeom prst="rect">
            <a:avLst/>
          </a:prstGeom>
          <a:solidFill>
            <a:srgbClr val="A81889"/>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81889"/>
        </a:solidFill>
        <a:effectLst/>
      </p:bgPr>
    </p:bg>
    <p:spTree>
      <p:nvGrpSpPr>
        <p:cNvPr id="1" name=""/>
        <p:cNvGrpSpPr/>
        <p:nvPr/>
      </p:nvGrpSpPr>
      <p:grpSpPr>
        <a:xfrm>
          <a:off x="0" y="0"/>
          <a:ext cx="0" cy="0"/>
          <a:chOff x="0" y="0"/>
          <a:chExt cx="0" cy="0"/>
        </a:xfrm>
      </p:grpSpPr>
      <p:sp>
        <p:nvSpPr>
          <p:cNvPr id="165" name="CustomShape 1"/>
          <p:cNvSpPr/>
          <p:nvPr/>
        </p:nvSpPr>
        <p:spPr>
          <a:xfrm>
            <a:off x="289440" y="348480"/>
            <a:ext cx="6795360" cy="35618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7000"/>
              </a:lnSpc>
              <a:spcBef>
                <a:spcPts val="601"/>
              </a:spcBef>
              <a:spcAft>
                <a:spcPts val="799"/>
              </a:spcAft>
            </a:pPr>
            <a:r>
              <a:rPr lang="fr-FR" sz="1400" b="1" u="sng" strike="noStrike" cap="small" spc="-1" dirty="0">
                <a:solidFill>
                  <a:srgbClr val="A81889"/>
                </a:solidFill>
                <a:uFillTx/>
                <a:latin typeface="Verdana"/>
                <a:ea typeface="Calibri"/>
              </a:rPr>
              <a:t>3- Facturation, Règlements et Contestations</a:t>
            </a:r>
            <a:endParaRPr lang="fr-FR" sz="14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Une facture unique, regroupant l’ensemble des activités du mois écoulé est adressée à la famille dans la première quinzaine du mois suivant. Cette facture est payable dès réception par carte bleue en ligne sur votre Portail Famille, par prélèvement automatique (RIB à communiquer au Service Scolaire et Périscolaire et signature du mandat SEPA pour toute première adhésion) ou par chèque en mairie. Les règlements par prélèvement automatique se font vers le 15 du mois de réception de la facture.</a:t>
            </a:r>
          </a:p>
          <a:p>
            <a:pPr algn="just">
              <a:lnSpc>
                <a:spcPct val="107000"/>
              </a:lnSpc>
              <a:spcBef>
                <a:spcPts val="601"/>
              </a:spcBef>
              <a:spcAft>
                <a:spcPts val="799"/>
              </a:spcAft>
            </a:pPr>
            <a:r>
              <a:rPr lang="fr-FR" sz="1100" spc="-1" dirty="0">
                <a:solidFill>
                  <a:srgbClr val="000000"/>
                </a:solidFill>
                <a:latin typeface="Verdana"/>
              </a:rPr>
              <a:t>La Trésorerie générale nous incite à réduire autant que possible les paiements en espèces et chèques, aussi nous vous encourageons à privilégier les paiements dématérialisés tels que le prélèvement automatique et le paiement en ligne via le Portail Famille.</a:t>
            </a:r>
            <a:endParaRPr lang="fr-FR" sz="11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Toute réclamation concernant la facturation doit se faire uniquement par écrit auprès du service Scolaire et Périscolaire dans les 15 jours suivant sa réception.</a:t>
            </a:r>
            <a:endParaRPr lang="fr-FR" sz="11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Si vous n’avez pas réglé votre facture avant la date de clôture de facturation indiquée sur chaque facture, celle-ci sera transmise à la Trésorerie Générale qui sera chargée de son recouvrement. </a:t>
            </a:r>
            <a:endParaRPr lang="fr-FR" sz="1100" b="0" strike="noStrike" spc="-1" dirty="0">
              <a:latin typeface="Arial"/>
            </a:endParaRPr>
          </a:p>
        </p:txBody>
      </p:sp>
      <p:sp>
        <p:nvSpPr>
          <p:cNvPr id="166" name="CustomShape 2"/>
          <p:cNvSpPr/>
          <p:nvPr/>
        </p:nvSpPr>
        <p:spPr>
          <a:xfrm>
            <a:off x="138577" y="3955770"/>
            <a:ext cx="3260880" cy="585720"/>
          </a:xfrm>
          <a:prstGeom prst="rect">
            <a:avLst/>
          </a:prstGeom>
          <a:solidFill>
            <a:srgbClr val="A81889"/>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200" b="1" strike="noStrike" cap="small" spc="-1">
                <a:solidFill>
                  <a:srgbClr val="FFFFFF"/>
                </a:solidFill>
                <a:latin typeface="Verdana"/>
                <a:ea typeface="Verdana"/>
              </a:rPr>
              <a:t>Tarifs</a:t>
            </a:r>
            <a:endParaRPr lang="fr-FR" sz="2200" b="0" strike="noStrike" spc="-1">
              <a:latin typeface="Arial"/>
            </a:endParaRPr>
          </a:p>
        </p:txBody>
      </p:sp>
      <p:sp>
        <p:nvSpPr>
          <p:cNvPr id="167" name="CustomShape 3"/>
          <p:cNvSpPr/>
          <p:nvPr/>
        </p:nvSpPr>
        <p:spPr>
          <a:xfrm>
            <a:off x="701640" y="5213520"/>
            <a:ext cx="7487280" cy="456120"/>
          </a:xfrm>
          <a:prstGeom prst="rect">
            <a:avLst/>
          </a:prstGeom>
          <a:noFill/>
          <a:ln>
            <a:noFill/>
          </a:ln>
        </p:spPr>
        <p:style>
          <a:lnRef idx="0">
            <a:scrgbClr r="0" g="0" b="0"/>
          </a:lnRef>
          <a:fillRef idx="0">
            <a:scrgbClr r="0" g="0" b="0"/>
          </a:fillRef>
          <a:effectRef idx="0">
            <a:scrgbClr r="0" g="0" b="0"/>
          </a:effectRef>
          <a:fontRef idx="minor"/>
        </p:style>
      </p:sp>
      <p:sp>
        <p:nvSpPr>
          <p:cNvPr id="168" name="CustomShape 4"/>
          <p:cNvSpPr/>
          <p:nvPr/>
        </p:nvSpPr>
        <p:spPr>
          <a:xfrm>
            <a:off x="701640" y="5321160"/>
            <a:ext cx="7487280" cy="456120"/>
          </a:xfrm>
          <a:prstGeom prst="rect">
            <a:avLst/>
          </a:prstGeom>
          <a:noFill/>
          <a:ln>
            <a:noFill/>
          </a:ln>
        </p:spPr>
        <p:style>
          <a:lnRef idx="0">
            <a:scrgbClr r="0" g="0" b="0"/>
          </a:lnRef>
          <a:fillRef idx="0">
            <a:scrgbClr r="0" g="0" b="0"/>
          </a:fillRef>
          <a:effectRef idx="0">
            <a:scrgbClr r="0" g="0" b="0"/>
          </a:effectRef>
          <a:fontRef idx="minor"/>
        </p:style>
      </p:sp>
      <p:sp>
        <p:nvSpPr>
          <p:cNvPr id="169" name="CustomShape 5"/>
          <p:cNvSpPr/>
          <p:nvPr/>
        </p:nvSpPr>
        <p:spPr>
          <a:xfrm>
            <a:off x="6440400" y="10206000"/>
            <a:ext cx="1046880" cy="56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4F16034-9CB7-4692-926E-C5D4E121B1B0}" type="slidenum">
              <a:rPr lang="fr-FR" sz="1200" b="1" strike="noStrike" spc="-1">
                <a:solidFill>
                  <a:srgbClr val="FFFFFF"/>
                </a:solidFill>
                <a:latin typeface="Verdana"/>
                <a:ea typeface="Verdana"/>
              </a:rPr>
              <a:t>13</a:t>
            </a:fld>
            <a:endParaRPr lang="fr-FR" sz="1200" b="0" strike="noStrike" spc="-1">
              <a:latin typeface="Arial"/>
            </a:endParaRPr>
          </a:p>
        </p:txBody>
      </p:sp>
      <p:graphicFrame>
        <p:nvGraphicFramePr>
          <p:cNvPr id="170" name="Table 6"/>
          <p:cNvGraphicFramePr/>
          <p:nvPr>
            <p:extLst>
              <p:ext uri="{D42A27DB-BD31-4B8C-83A1-F6EECF244321}">
                <p14:modId xmlns:p14="http://schemas.microsoft.com/office/powerpoint/2010/main" val="612566673"/>
              </p:ext>
            </p:extLst>
          </p:nvPr>
        </p:nvGraphicFramePr>
        <p:xfrm>
          <a:off x="393471" y="4691625"/>
          <a:ext cx="6740754" cy="4997910"/>
        </p:xfrm>
        <a:graphic>
          <a:graphicData uri="http://schemas.openxmlformats.org/drawingml/2006/table">
            <a:tbl>
              <a:tblPr/>
              <a:tblGrid>
                <a:gridCol w="911454">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685800">
                  <a:extLst>
                    <a:ext uri="{9D8B030D-6E8A-4147-A177-3AD203B41FA5}">
                      <a16:colId xmlns:a16="http://schemas.microsoft.com/office/drawing/2014/main" val="20005"/>
                    </a:ext>
                  </a:extLst>
                </a:gridCol>
                <a:gridCol w="819150">
                  <a:extLst>
                    <a:ext uri="{9D8B030D-6E8A-4147-A177-3AD203B41FA5}">
                      <a16:colId xmlns:a16="http://schemas.microsoft.com/office/drawing/2014/main" val="20006"/>
                    </a:ext>
                  </a:extLst>
                </a:gridCol>
                <a:gridCol w="638175">
                  <a:extLst>
                    <a:ext uri="{9D8B030D-6E8A-4147-A177-3AD203B41FA5}">
                      <a16:colId xmlns:a16="http://schemas.microsoft.com/office/drawing/2014/main" val="20008"/>
                    </a:ext>
                  </a:extLst>
                </a:gridCol>
                <a:gridCol w="742950">
                  <a:extLst>
                    <a:ext uri="{9D8B030D-6E8A-4147-A177-3AD203B41FA5}">
                      <a16:colId xmlns:a16="http://schemas.microsoft.com/office/drawing/2014/main" val="734488920"/>
                    </a:ext>
                  </a:extLst>
                </a:gridCol>
                <a:gridCol w="876300">
                  <a:extLst>
                    <a:ext uri="{9D8B030D-6E8A-4147-A177-3AD203B41FA5}">
                      <a16:colId xmlns:a16="http://schemas.microsoft.com/office/drawing/2014/main" val="1036892816"/>
                    </a:ext>
                  </a:extLst>
                </a:gridCol>
              </a:tblGrid>
              <a:tr h="335160">
                <a:tc gridSpan="9">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Tarifs activités périscolaires &amp; extrascolaires (Mercredis et vacances) 2021-2022</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38160">
                      <a:solidFill>
                        <a:srgbClr val="FFFFFF"/>
                      </a:solidFill>
                    </a:lnB>
                    <a:solidFill>
                      <a:srgbClr val="A81889"/>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lnL w="12240" cap="flat" cmpd="sng" algn="ctr">
                      <a:solidFill>
                        <a:srgbClr val="FFFFFF"/>
                      </a:solidFill>
                      <a:prstDash val="solid"/>
                      <a:round/>
                      <a:headEnd type="none" w="med" len="med"/>
                      <a:tailEnd type="none" w="med" len="med"/>
                    </a:lnL>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lnL w="12240" cap="flat" cmpd="sng" algn="ctr">
                      <a:solidFill>
                        <a:srgbClr val="FFFFFF"/>
                      </a:solidFill>
                      <a:prstDash val="solid"/>
                      <a:round/>
                      <a:headEnd type="none" w="med" len="med"/>
                      <a:tailEnd type="none" w="med" len="med"/>
                    </a:lnL>
                    <a:solidFill>
                      <a:srgbClr val="729FCF"/>
                    </a:solidFill>
                  </a:tcPr>
                </a:tc>
                <a:tc hMerge="1">
                  <a:txBody>
                    <a:bodyPr/>
                    <a:lstStyle/>
                    <a:p>
                      <a:pPr algn="ctr">
                        <a:lnSpc>
                          <a:spcPct val="100000"/>
                        </a:lnSpc>
                      </a:pP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cap="flat" cmpd="sng" algn="ctr">
                      <a:solidFill>
                        <a:srgbClr val="FFFFFF"/>
                      </a:solidFill>
                      <a:prstDash val="solid"/>
                      <a:round/>
                      <a:headEnd type="none" w="med" len="med"/>
                      <a:tailEnd type="none" w="med" len="med"/>
                    </a:lnB>
                    <a:solidFill>
                      <a:srgbClr val="A81889"/>
                    </a:solidFill>
                  </a:tcPr>
                </a:tc>
                <a:tc hMerge="1">
                  <a:txBody>
                    <a:bodyPr/>
                    <a:lstStyle/>
                    <a:p>
                      <a:pPr algn="ctr">
                        <a:lnSpc>
                          <a:spcPct val="100000"/>
                        </a:lnSpc>
                      </a:pP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A81889"/>
                    </a:solidFill>
                  </a:tcPr>
                </a:tc>
                <a:extLst>
                  <a:ext uri="{0D108BD9-81ED-4DB2-BD59-A6C34878D82A}">
                    <a16:rowId xmlns:a16="http://schemas.microsoft.com/office/drawing/2014/main" val="10000"/>
                  </a:ext>
                </a:extLst>
              </a:tr>
              <a:tr h="244080">
                <a:tc gridSpan="9">
                  <a:txBody>
                    <a:bodyPr/>
                    <a:lstStyle/>
                    <a:p>
                      <a:pPr algn="just">
                        <a:lnSpc>
                          <a:spcPct val="100000"/>
                        </a:lnSpc>
                      </a:pPr>
                      <a:r>
                        <a:rPr lang="fr-FR" sz="900" b="1" strike="noStrike" spc="-1" dirty="0">
                          <a:solidFill>
                            <a:srgbClr val="FFFFFF"/>
                          </a:solidFill>
                          <a:latin typeface="Verdana" panose="020B0604030504040204" pitchFamily="34" charset="0"/>
                          <a:ea typeface="Verdana" panose="020B0604030504040204" pitchFamily="34" charset="0"/>
                        </a:rPr>
                        <a:t>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A81889"/>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lnL w="12240" cap="flat" cmpd="sng" algn="ctr">
                      <a:solidFill>
                        <a:srgbClr val="FFFFFF"/>
                      </a:solidFill>
                      <a:prstDash val="solid"/>
                      <a:round/>
                      <a:headEnd type="none" w="med" len="med"/>
                      <a:tailEnd type="none" w="med" len="med"/>
                    </a:lnL>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lnL w="12240" cap="flat" cmpd="sng" algn="ctr">
                      <a:solidFill>
                        <a:srgbClr val="FFFFFF"/>
                      </a:solidFill>
                      <a:prstDash val="solid"/>
                      <a:round/>
                      <a:headEnd type="none" w="med" len="med"/>
                      <a:tailEnd type="none" w="med" len="med"/>
                    </a:lnL>
                    <a:solidFill>
                      <a:srgbClr val="729FCF"/>
                    </a:solidFill>
                  </a:tcPr>
                </a:tc>
                <a:tc hMerge="1">
                  <a:txBody>
                    <a:bodyPr/>
                    <a:lstStyle/>
                    <a:p>
                      <a:pPr algn="just">
                        <a:lnSpc>
                          <a:spcPct val="100000"/>
                        </a:lnSpc>
                      </a:pP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solidFill>
                      <a:srgbClr val="A81889"/>
                    </a:solidFill>
                  </a:tcPr>
                </a:tc>
                <a:tc hMerge="1">
                  <a:txBody>
                    <a:bodyPr/>
                    <a:lstStyle/>
                    <a:p>
                      <a:pPr algn="just">
                        <a:lnSpc>
                          <a:spcPct val="100000"/>
                        </a:lnSpc>
                      </a:pP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solidFill>
                      <a:srgbClr val="A81889"/>
                    </a:solidFill>
                  </a:tcPr>
                </a:tc>
                <a:extLst>
                  <a:ext uri="{0D108BD9-81ED-4DB2-BD59-A6C34878D82A}">
                    <a16:rowId xmlns:a16="http://schemas.microsoft.com/office/drawing/2014/main" val="10001"/>
                  </a:ext>
                </a:extLst>
              </a:tr>
              <a:tr h="701310">
                <a:tc>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Quotient Familial</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A81889"/>
                    </a:solidFill>
                  </a:tcPr>
                </a:tc>
                <a:tc>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Tranche QF</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A81889"/>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Matin</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Restauration Scolaire</a:t>
                      </a: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Accueil du Soir</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a:solidFill>
                        <a:srgbClr val="FFFFFF"/>
                      </a:solidFill>
                    </a:lnR>
                    <a:lnB w="12240" cap="flat" cmpd="sng" algn="ctr">
                      <a:solidFill>
                        <a:srgbClr val="FFFFFF"/>
                      </a:solidFill>
                      <a:prstDash val="solid"/>
                      <a:round/>
                      <a:headEnd type="none" w="med" len="med"/>
                      <a:tailEnd type="none" w="med" len="med"/>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Etude Dirigée</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Accueil après-étude</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B w="12240" cap="flat" cmpd="sng" algn="ctr">
                      <a:solidFill>
                        <a:srgbClr val="FFFFFF"/>
                      </a:solidFill>
                      <a:prstDash val="solid"/>
                      <a:round/>
                      <a:headEnd type="none" w="med" len="med"/>
                      <a:tailEnd type="none" w="med" len="med"/>
                    </a:lnB>
                    <a:solidFill>
                      <a:srgbClr val="FCE8F8"/>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Journée Mercredi et Vacances</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B w="12240" cap="flat" cmpd="sng" algn="ctr">
                      <a:solidFill>
                        <a:srgbClr val="FFFFFF"/>
                      </a:solidFill>
                      <a:prstDash val="solid"/>
                      <a:round/>
                      <a:headEnd type="none" w="med" len="med"/>
                      <a:tailEnd type="none" w="med" len="med"/>
                    </a:lnB>
                    <a:solidFill>
                      <a:srgbClr val="FCE8F8"/>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½ journée Mercredi avec repas</a:t>
                      </a:r>
                    </a:p>
                  </a:txBody>
                  <a:tcPr marL="61920" marR="61920">
                    <a:lnL w="12240" cap="flat" cmpd="sng" algn="ctr">
                      <a:solidFill>
                        <a:srgbClr val="FFFFFF"/>
                      </a:solidFill>
                      <a:prstDash val="solid"/>
                      <a:round/>
                      <a:headEnd type="none" w="med" len="med"/>
                      <a:tailEnd type="none" w="med" len="med"/>
                    </a:lnL>
                    <a:lnR w="12240">
                      <a:solidFill>
                        <a:srgbClr val="FFFFFF"/>
                      </a:solidFill>
                    </a:lnR>
                    <a:lnB w="12240" cap="flat" cmpd="sng" algn="ctr">
                      <a:solidFill>
                        <a:srgbClr val="FFFFFF"/>
                      </a:solidFill>
                      <a:prstDash val="solid"/>
                      <a:round/>
                      <a:headEnd type="none" w="med" len="med"/>
                      <a:tailEnd type="none" w="med" len="med"/>
                    </a:lnB>
                    <a:solidFill>
                      <a:srgbClr val="FCE8F8"/>
                    </a:solidFill>
                  </a:tcPr>
                </a:tc>
                <a:extLst>
                  <a:ext uri="{0D108BD9-81ED-4DB2-BD59-A6C34878D82A}">
                    <a16:rowId xmlns:a16="http://schemas.microsoft.com/office/drawing/2014/main" val="10002"/>
                  </a:ext>
                </a:extLst>
              </a:tr>
              <a:tr h="304920">
                <a:tc>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=&lt; 333 €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A81889"/>
                    </a:solidFill>
                  </a:tcPr>
                </a:tc>
                <a:tc>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1</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A81889"/>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0,70 €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DF5FB"/>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1,35 €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DF5FB"/>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1,26 €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1,08 €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DF5FB"/>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0,57 €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13,15 €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10,52 €</a:t>
                      </a: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extLst>
                  <a:ext uri="{0D108BD9-81ED-4DB2-BD59-A6C34878D82A}">
                    <a16:rowId xmlns:a16="http://schemas.microsoft.com/office/drawing/2014/main" val="10004"/>
                  </a:ext>
                </a:extLst>
              </a:tr>
              <a:tr h="456840">
                <a:tc>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334 € à </a:t>
                      </a:r>
                      <a:endParaRPr lang="fr-FR" sz="900" b="0" strike="noStrike" spc="-1" dirty="0">
                        <a:latin typeface="Verdana" panose="020B0604030504040204" pitchFamily="34" charset="0"/>
                        <a:ea typeface="Verdana" panose="020B0604030504040204" pitchFamily="34" charset="0"/>
                      </a:endParaRPr>
                    </a:p>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693 €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A81889"/>
                    </a:solidFill>
                  </a:tcPr>
                </a:tc>
                <a:tc>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2</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A81889"/>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1,10 €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2,25 €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2,04 €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1,79 €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0,95 €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15,75 €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12,60 €</a:t>
                      </a: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extLst>
                  <a:ext uri="{0D108BD9-81ED-4DB2-BD59-A6C34878D82A}">
                    <a16:rowId xmlns:a16="http://schemas.microsoft.com/office/drawing/2014/main" val="10005"/>
                  </a:ext>
                </a:extLst>
              </a:tr>
              <a:tr h="456840">
                <a:tc>
                  <a:txBody>
                    <a:bodyPr/>
                    <a:lstStyle/>
                    <a:p>
                      <a:pPr marL="0" algn="ctr" defTabSz="914400" rtl="0" eaLnBrk="1" latinLnBrk="0" hangingPunct="1">
                        <a:lnSpc>
                          <a:spcPct val="100000"/>
                        </a:lnSpc>
                      </a:pPr>
                      <a:r>
                        <a:rPr lang="fr-FR" sz="900" b="0" strike="noStrike" kern="1200" spc="-1" dirty="0">
                          <a:solidFill>
                            <a:srgbClr val="FFFFFF"/>
                          </a:solidFill>
                          <a:latin typeface="Verdana" panose="020B0604030504040204" pitchFamily="34" charset="0"/>
                          <a:ea typeface="Verdana" panose="020B0604030504040204" pitchFamily="34" charset="0"/>
                          <a:cs typeface="+mn-cs"/>
                        </a:rPr>
                        <a:t>694 € à </a:t>
                      </a:r>
                    </a:p>
                    <a:p>
                      <a:pPr marL="0" algn="ctr" defTabSz="914400" rtl="0" eaLnBrk="1" latinLnBrk="0" hangingPunct="1">
                        <a:lnSpc>
                          <a:spcPct val="100000"/>
                        </a:lnSpc>
                      </a:pPr>
                      <a:r>
                        <a:rPr lang="fr-FR" sz="900" b="0" strike="noStrike" kern="1200" spc="-1" dirty="0">
                          <a:solidFill>
                            <a:srgbClr val="FFFFFF"/>
                          </a:solidFill>
                          <a:latin typeface="Verdana" panose="020B0604030504040204" pitchFamily="34" charset="0"/>
                          <a:ea typeface="Verdana" panose="020B0604030504040204" pitchFamily="34" charset="0"/>
                          <a:cs typeface="+mn-cs"/>
                        </a:rPr>
                        <a:t>1 100 €</a:t>
                      </a: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A81889"/>
                    </a:solidFill>
                  </a:tcPr>
                </a:tc>
                <a:tc>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3</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A81889"/>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1,50 €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DF5FB"/>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3,15 €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DF5FB"/>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2,84 €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2,50 €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DF5FB"/>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1,33 €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18,35 €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14,68 €</a:t>
                      </a: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extLst>
                  <a:ext uri="{0D108BD9-81ED-4DB2-BD59-A6C34878D82A}">
                    <a16:rowId xmlns:a16="http://schemas.microsoft.com/office/drawing/2014/main" val="10006"/>
                  </a:ext>
                </a:extLst>
              </a:tr>
              <a:tr h="456840">
                <a:tc>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1 101 € à </a:t>
                      </a:r>
                      <a:endParaRPr lang="fr-FR" sz="900" b="0" strike="noStrike" spc="-1" dirty="0">
                        <a:latin typeface="Verdana" panose="020B0604030504040204" pitchFamily="34" charset="0"/>
                        <a:ea typeface="Verdana" panose="020B0604030504040204" pitchFamily="34" charset="0"/>
                      </a:endParaRPr>
                    </a:p>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1 600 €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A81889"/>
                    </a:solidFill>
                  </a:tcPr>
                </a:tc>
                <a:tc>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4</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A81889"/>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1,90 €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4,04 €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3,63 €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3,21 €</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a:solidFill>
                        <a:srgbClr val="FFFFFF"/>
                      </a:solidFill>
                    </a:lnT>
                    <a:lnB w="12240">
                      <a:solidFill>
                        <a:srgbClr val="FFFFFF"/>
                      </a:solidFill>
                    </a:lnB>
                    <a:solidFill>
                      <a:srgbClr val="FCE8F8"/>
                    </a:solidFill>
                  </a:tcPr>
                </a:tc>
                <a:tc>
                  <a:txBody>
                    <a:bodyPr/>
                    <a:lstStyle/>
                    <a:p>
                      <a:pPr algn="ctr">
                        <a:lnSpc>
                          <a:spcPct val="100000"/>
                        </a:lnSpc>
                      </a:pPr>
                      <a:r>
                        <a:rPr lang="fr-FR" sz="900" b="0" strike="noStrike" spc="-1" dirty="0">
                          <a:solidFill>
                            <a:srgbClr val="000000"/>
                          </a:solidFill>
                          <a:latin typeface="Verdana" panose="020B0604030504040204" pitchFamily="34" charset="0"/>
                          <a:ea typeface="Verdana" panose="020B0604030504040204" pitchFamily="34" charset="0"/>
                        </a:rPr>
                        <a:t>1,71 €</a:t>
                      </a: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20,95 €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16,76 €</a:t>
                      </a: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extLst>
                  <a:ext uri="{0D108BD9-81ED-4DB2-BD59-A6C34878D82A}">
                    <a16:rowId xmlns:a16="http://schemas.microsoft.com/office/drawing/2014/main" val="10007"/>
                  </a:ext>
                </a:extLst>
              </a:tr>
              <a:tr h="456840">
                <a:tc>
                  <a:txBody>
                    <a:bodyPr/>
                    <a:lstStyle/>
                    <a:p>
                      <a:pPr marL="0" algn="ctr" defTabSz="914400" rtl="0" eaLnBrk="1" latinLnBrk="0" hangingPunct="1">
                        <a:lnSpc>
                          <a:spcPct val="100000"/>
                        </a:lnSpc>
                      </a:pPr>
                      <a:r>
                        <a:rPr lang="fr-FR" sz="900" b="0" strike="noStrike" kern="1200" spc="-1" dirty="0">
                          <a:solidFill>
                            <a:srgbClr val="FFFFFF"/>
                          </a:solidFill>
                          <a:latin typeface="Verdana" panose="020B0604030504040204" pitchFamily="34" charset="0"/>
                          <a:ea typeface="Verdana" panose="020B0604030504040204" pitchFamily="34" charset="0"/>
                          <a:cs typeface="+mn-cs"/>
                        </a:rPr>
                        <a:t>1 601 € à </a:t>
                      </a:r>
                    </a:p>
                    <a:p>
                      <a:pPr marL="0" algn="ctr" defTabSz="914400" rtl="0" eaLnBrk="1" latinLnBrk="0" hangingPunct="1">
                        <a:lnSpc>
                          <a:spcPct val="100000"/>
                        </a:lnSpc>
                      </a:pPr>
                      <a:r>
                        <a:rPr lang="fr-FR" sz="900" b="0" strike="noStrike" kern="1200" spc="-1" dirty="0">
                          <a:solidFill>
                            <a:srgbClr val="FFFFFF"/>
                          </a:solidFill>
                          <a:latin typeface="Verdana" panose="020B0604030504040204" pitchFamily="34" charset="0"/>
                          <a:ea typeface="Verdana" panose="020B0604030504040204" pitchFamily="34" charset="0"/>
                          <a:cs typeface="+mn-cs"/>
                        </a:rPr>
                        <a:t>2 200 €</a:t>
                      </a:r>
                    </a:p>
                  </a:txBody>
                  <a:tcPr marL="61920" marR="6192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A81889"/>
                    </a:solidFill>
                  </a:tcPr>
                </a:tc>
                <a:tc>
                  <a:txBody>
                    <a:bodyPr/>
                    <a:lstStyle/>
                    <a:p>
                      <a:pPr marL="0" algn="ctr" defTabSz="914400" rtl="0" eaLnBrk="1" latinLnBrk="0" hangingPunct="1">
                        <a:lnSpc>
                          <a:spcPct val="100000"/>
                        </a:lnSpc>
                      </a:pPr>
                      <a:r>
                        <a:rPr lang="fr-FR" sz="900" b="0" strike="noStrike" kern="1200" spc="-1" dirty="0">
                          <a:solidFill>
                            <a:srgbClr val="FFFFFF"/>
                          </a:solidFill>
                          <a:latin typeface="Verdana" panose="020B0604030504040204" pitchFamily="34" charset="0"/>
                          <a:ea typeface="Verdana" panose="020B0604030504040204" pitchFamily="34" charset="0"/>
                          <a:cs typeface="+mn-cs"/>
                        </a:rPr>
                        <a:t>5</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A81889"/>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2,12 €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4,50 €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4,03 €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3,58 €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1,90 €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23,55 €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18,84 €</a:t>
                      </a: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extLst>
                  <a:ext uri="{0D108BD9-81ED-4DB2-BD59-A6C34878D82A}">
                    <a16:rowId xmlns:a16="http://schemas.microsoft.com/office/drawing/2014/main" val="3273711253"/>
                  </a:ext>
                </a:extLst>
              </a:tr>
              <a:tr h="456840">
                <a:tc>
                  <a:txBody>
                    <a:bodyPr/>
                    <a:lstStyle/>
                    <a:p>
                      <a:pPr marL="0" algn="ctr" defTabSz="914400" rtl="0" eaLnBrk="1" latinLnBrk="0" hangingPunct="1">
                        <a:lnSpc>
                          <a:spcPct val="100000"/>
                        </a:lnSpc>
                      </a:pPr>
                      <a:r>
                        <a:rPr lang="fr-FR" sz="900" b="0" strike="noStrike" kern="1200" spc="-1" dirty="0">
                          <a:solidFill>
                            <a:srgbClr val="FFFFFF"/>
                          </a:solidFill>
                          <a:latin typeface="Verdana" panose="020B0604030504040204" pitchFamily="34" charset="0"/>
                          <a:ea typeface="Verdana" panose="020B0604030504040204" pitchFamily="34" charset="0"/>
                          <a:cs typeface="+mn-cs"/>
                        </a:rPr>
                        <a:t>&gt;= 2 201 €</a:t>
                      </a:r>
                    </a:p>
                    <a:p>
                      <a:pPr marL="0" algn="ctr" defTabSz="914400" rtl="0" eaLnBrk="1" latinLnBrk="0" hangingPunct="1">
                        <a:lnSpc>
                          <a:spcPct val="100000"/>
                        </a:lnSpc>
                      </a:pPr>
                      <a:r>
                        <a:rPr lang="fr-FR" sz="900" b="0" strike="noStrike" kern="1200" spc="-1" dirty="0">
                          <a:solidFill>
                            <a:srgbClr val="FFFFFF"/>
                          </a:solidFill>
                          <a:latin typeface="Verdana" panose="020B0604030504040204" pitchFamily="34" charset="0"/>
                          <a:ea typeface="Verdana" panose="020B0604030504040204" pitchFamily="34" charset="0"/>
                          <a:cs typeface="+mn-cs"/>
                        </a:rPr>
                        <a:t>Tarif</a:t>
                      </a:r>
                    </a:p>
                    <a:p>
                      <a:pPr marL="0" algn="ctr" defTabSz="914400" rtl="0" eaLnBrk="1" latinLnBrk="0" hangingPunct="1">
                        <a:lnSpc>
                          <a:spcPct val="100000"/>
                        </a:lnSpc>
                      </a:pPr>
                      <a:r>
                        <a:rPr lang="fr-FR" sz="900" b="0" strike="noStrike" kern="1200" spc="-1" dirty="0">
                          <a:solidFill>
                            <a:srgbClr val="FFFFFF"/>
                          </a:solidFill>
                          <a:latin typeface="Verdana" panose="020B0604030504040204" pitchFamily="34" charset="0"/>
                          <a:ea typeface="Verdana" panose="020B0604030504040204" pitchFamily="34" charset="0"/>
                          <a:cs typeface="+mn-cs"/>
                        </a:rPr>
                        <a:t>de Base</a:t>
                      </a:r>
                    </a:p>
                  </a:txBody>
                  <a:tcPr marL="61920" marR="6192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A81889"/>
                    </a:solidFill>
                  </a:tcPr>
                </a:tc>
                <a:tc>
                  <a:txBody>
                    <a:bodyPr/>
                    <a:lstStyle/>
                    <a:p>
                      <a:pPr marL="0" algn="ctr" defTabSz="914400" rtl="0" eaLnBrk="1" latinLnBrk="0" hangingPunct="1">
                        <a:lnSpc>
                          <a:spcPct val="100000"/>
                        </a:lnSpc>
                      </a:pPr>
                      <a:r>
                        <a:rPr lang="fr-FR" sz="900" b="0" strike="noStrike" kern="1200" spc="-1" dirty="0">
                          <a:solidFill>
                            <a:srgbClr val="FFFFFF"/>
                          </a:solidFill>
                          <a:latin typeface="Verdana" panose="020B0604030504040204" pitchFamily="34" charset="0"/>
                          <a:ea typeface="Verdana" panose="020B0604030504040204" pitchFamily="34" charset="0"/>
                          <a:cs typeface="+mn-cs"/>
                        </a:rPr>
                        <a:t>6</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A81889"/>
                    </a:solidFill>
                  </a:tcPr>
                </a:tc>
                <a:tc>
                  <a:txBody>
                    <a:bodyPr/>
                    <a:lstStyle/>
                    <a:p>
                      <a:pPr algn="ctr">
                        <a:lnSpc>
                          <a:spcPct val="100000"/>
                        </a:lnSpc>
                      </a:pPr>
                      <a:r>
                        <a:rPr lang="fr-FR" sz="900" b="0" strike="noStrike" spc="-1" dirty="0">
                          <a:latin typeface="Verdana" panose="020B0604030504040204" pitchFamily="34" charset="0"/>
                          <a:ea typeface="Verdana" panose="020B0604030504040204" pitchFamily="34" charset="0"/>
                        </a:rPr>
                        <a:t>2,45 €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CE8F8"/>
                    </a:solidFill>
                  </a:tcPr>
                </a:tc>
                <a:tc>
                  <a:txBody>
                    <a:bodyPr/>
                    <a:lstStyle/>
                    <a:p>
                      <a:pPr algn="ctr">
                        <a:lnSpc>
                          <a:spcPct val="100000"/>
                        </a:lnSpc>
                      </a:pPr>
                      <a:r>
                        <a:rPr lang="fr-FR" sz="900" b="0" strike="noStrike" spc="-1" dirty="0">
                          <a:latin typeface="Verdana" panose="020B0604030504040204" pitchFamily="34" charset="0"/>
                          <a:ea typeface="Verdana" panose="020B0604030504040204" pitchFamily="34" charset="0"/>
                        </a:rPr>
                        <a:t>4,78 €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CE8F8"/>
                    </a:solidFill>
                  </a:tcPr>
                </a:tc>
                <a:tc>
                  <a:txBody>
                    <a:bodyPr/>
                    <a:lstStyle/>
                    <a:p>
                      <a:pPr algn="ctr">
                        <a:lnSpc>
                          <a:spcPct val="100000"/>
                        </a:lnSpc>
                      </a:pPr>
                      <a:r>
                        <a:rPr lang="fr-FR" sz="900" b="0" strike="noStrike" spc="-1" dirty="0">
                          <a:latin typeface="Verdana" panose="020B0604030504040204" pitchFamily="34" charset="0"/>
                          <a:ea typeface="Verdana" panose="020B0604030504040204" pitchFamily="34" charset="0"/>
                        </a:rPr>
                        <a:t>4,50 €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tc>
                  <a:txBody>
                    <a:bodyPr/>
                    <a:lstStyle/>
                    <a:p>
                      <a:pPr algn="ctr">
                        <a:lnSpc>
                          <a:spcPct val="100000"/>
                        </a:lnSpc>
                      </a:pPr>
                      <a:r>
                        <a:rPr lang="fr-FR" sz="900" b="0" strike="noStrike" spc="-1" dirty="0">
                          <a:latin typeface="Verdana" panose="020B0604030504040204" pitchFamily="34" charset="0"/>
                          <a:ea typeface="Verdana" panose="020B0604030504040204" pitchFamily="34" charset="0"/>
                        </a:rPr>
                        <a:t>3,72 €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CE8F8"/>
                    </a:solidFill>
                  </a:tcPr>
                </a:tc>
                <a:tc>
                  <a:txBody>
                    <a:bodyPr/>
                    <a:lstStyle/>
                    <a:p>
                      <a:pPr algn="ctr">
                        <a:lnSpc>
                          <a:spcPct val="100000"/>
                        </a:lnSpc>
                      </a:pPr>
                      <a:r>
                        <a:rPr lang="fr-FR" sz="900" b="0" strike="noStrike" spc="-1" dirty="0">
                          <a:latin typeface="Verdana" panose="020B0604030504040204" pitchFamily="34" charset="0"/>
                          <a:ea typeface="Verdana" panose="020B0604030504040204" pitchFamily="34" charset="0"/>
                        </a:rPr>
                        <a:t>2,00 €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26,15 €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20,92 €</a:t>
                      </a: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CE8F8"/>
                    </a:solidFill>
                  </a:tcPr>
                </a:tc>
                <a:extLst>
                  <a:ext uri="{0D108BD9-81ED-4DB2-BD59-A6C34878D82A}">
                    <a16:rowId xmlns:a16="http://schemas.microsoft.com/office/drawing/2014/main" val="591040549"/>
                  </a:ext>
                </a:extLst>
              </a:tr>
              <a:tr h="304920">
                <a:tc gridSpan="2">
                  <a:txBody>
                    <a:bodyPr/>
                    <a:lstStyle/>
                    <a:p>
                      <a:pPr algn="ctr">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Hors Commune</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A81889"/>
                    </a:solidFill>
                  </a:tcPr>
                </a:tc>
                <a:tc hMerge="1">
                  <a:txBody>
                    <a:bodyPr/>
                    <a:lstStyle/>
                    <a:p>
                      <a:endParaRPr lang="fr-FR"/>
                    </a:p>
                  </a:txBody>
                  <a:tcPr marL="90000" marR="90000">
                    <a:solidFill>
                      <a:srgbClr val="729FCF"/>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2,94 €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5,74 €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5,40 €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4,46 €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2,40 €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30,07 €</a:t>
                      </a: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tc>
                  <a:txBody>
                    <a:bodyPr/>
                    <a:lstStyle/>
                    <a:p>
                      <a:pPr marL="0" algn="ctr" defTabSz="914400" rtl="0" eaLnBrk="1" latinLnBrk="0" hangingPunct="1">
                        <a:lnSpc>
                          <a:spcPct val="100000"/>
                        </a:lnSpc>
                      </a:pPr>
                      <a:r>
                        <a:rPr lang="fr-FR" sz="900" b="0" strike="noStrike" kern="1200" spc="-1" dirty="0">
                          <a:solidFill>
                            <a:srgbClr val="000000"/>
                          </a:solidFill>
                          <a:latin typeface="Verdana" panose="020B0604030504040204" pitchFamily="34" charset="0"/>
                          <a:ea typeface="Verdana" panose="020B0604030504040204" pitchFamily="34" charset="0"/>
                          <a:cs typeface="+mn-cs"/>
                        </a:rPr>
                        <a:t>24,06 €</a:t>
                      </a: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DF5FB"/>
                    </a:solidFill>
                  </a:tcPr>
                </a:tc>
                <a:extLst>
                  <a:ext uri="{0D108BD9-81ED-4DB2-BD59-A6C34878D82A}">
                    <a16:rowId xmlns:a16="http://schemas.microsoft.com/office/drawing/2014/main" val="10009"/>
                  </a:ext>
                </a:extLst>
              </a:tr>
              <a:tr h="731160">
                <a:tc gridSpan="9">
                  <a:txBody>
                    <a:bodyPr/>
                    <a:lstStyle/>
                    <a:p>
                      <a:pPr algn="just">
                        <a:lnSpc>
                          <a:spcPct val="100000"/>
                        </a:lnSpc>
                      </a:pPr>
                      <a:r>
                        <a:rPr lang="fr-FR" sz="900" b="0" strike="noStrike" spc="-1" dirty="0">
                          <a:solidFill>
                            <a:srgbClr val="FFFFFF"/>
                          </a:solidFill>
                          <a:latin typeface="Verdana" panose="020B0604030504040204" pitchFamily="34" charset="0"/>
                          <a:ea typeface="Verdana" panose="020B0604030504040204" pitchFamily="34" charset="0"/>
                        </a:rPr>
                        <a:t>Les inscriptions hors délai ou les présences sans prévisions seront majorées à hauteur de 10 % pour les activités du Matin, Soir et Après-Etudes et de 40 % pour la Restauration Scolaire.</a:t>
                      </a:r>
                      <a:endParaRPr lang="fr-FR" sz="900" b="0" strike="noStrike" spc="-1" dirty="0">
                        <a:latin typeface="Verdana" panose="020B0604030504040204" pitchFamily="34" charset="0"/>
                        <a:ea typeface="Verdana" panose="020B0604030504040204" pitchFamily="34" charset="0"/>
                      </a:endParaRPr>
                    </a:p>
                    <a:p>
                      <a:pPr algn="just">
                        <a:lnSpc>
                          <a:spcPct val="100000"/>
                        </a:lnSpc>
                      </a:pPr>
                      <a:endParaRPr lang="fr-FR" sz="900" b="0" strike="noStrike" spc="-1" dirty="0">
                        <a:latin typeface="Verdana" panose="020B0604030504040204" pitchFamily="34" charset="0"/>
                        <a:ea typeface="Verdana" panose="020B0604030504040204" pitchFamily="34" charset="0"/>
                      </a:endParaRPr>
                    </a:p>
                    <a:p>
                      <a:pPr algn="just">
                        <a:lnSpc>
                          <a:spcPct val="100000"/>
                        </a:lnSpc>
                      </a:pPr>
                      <a:r>
                        <a:rPr lang="fr-FR" sz="900" b="0" i="1" strike="noStrike" spc="-1" dirty="0">
                          <a:solidFill>
                            <a:srgbClr val="FFFFFF"/>
                          </a:solidFill>
                          <a:latin typeface="Verdana" panose="020B0604030504040204" pitchFamily="34" charset="0"/>
                          <a:ea typeface="Verdana" panose="020B0604030504040204" pitchFamily="34" charset="0"/>
                        </a:rPr>
                        <a:t>PAI ALIMENTAIRE : Une réduction de 50 % sera appliquée sur le tarif de la restauration scolaire, 20 % pour l’accueil du soir et l’étude dirigée et de 10 % pour les mercredis et vacances scolaires.</a:t>
                      </a:r>
                      <a:endParaRPr lang="fr-FR" sz="900" b="0" strike="noStrike" spc="-1" dirty="0">
                        <a:latin typeface="Verdana" panose="020B0604030504040204" pitchFamily="34" charset="0"/>
                        <a:ea typeface="Verdana" panose="020B0604030504040204" pitchFamily="34" charset="0"/>
                      </a:endParaRPr>
                    </a:p>
                  </a:txBody>
                  <a:tcPr marL="61920" marR="61920">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A81889"/>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lnL w="12240" cap="flat" cmpd="sng" algn="ctr">
                      <a:solidFill>
                        <a:srgbClr val="FFFFFF"/>
                      </a:solidFill>
                      <a:prstDash val="solid"/>
                      <a:round/>
                      <a:headEnd type="none" w="med" len="med"/>
                      <a:tailEnd type="none" w="med" len="med"/>
                    </a:lnL>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lnL w="12240" cap="flat" cmpd="sng" algn="ctr">
                      <a:solidFill>
                        <a:srgbClr val="FFFFFF"/>
                      </a:solidFill>
                      <a:prstDash val="solid"/>
                      <a:round/>
                      <a:headEnd type="none" w="med" len="med"/>
                      <a:tailEnd type="none" w="med" len="med"/>
                    </a:lnL>
                    <a:solidFill>
                      <a:srgbClr val="729FCF"/>
                    </a:solidFill>
                  </a:tcPr>
                </a:tc>
                <a:tc hMerge="1">
                  <a:txBody>
                    <a:bodyPr/>
                    <a:lstStyle/>
                    <a:p>
                      <a:pPr algn="just">
                        <a:lnSpc>
                          <a:spcPct val="100000"/>
                        </a:lnSpc>
                      </a:pP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A81889"/>
                    </a:solidFill>
                  </a:tcPr>
                </a:tc>
                <a:tc hMerge="1">
                  <a:txBody>
                    <a:bodyPr/>
                    <a:lstStyle/>
                    <a:p>
                      <a:pPr algn="just">
                        <a:lnSpc>
                          <a:spcPct val="100000"/>
                        </a:lnSpc>
                      </a:pPr>
                      <a:endParaRPr lang="fr-FR" sz="900" b="0" strike="noStrike" spc="-1" dirty="0">
                        <a:latin typeface="Verdana" panose="020B0604030504040204" pitchFamily="34" charset="0"/>
                        <a:ea typeface="Verdana" panose="020B0604030504040204" pitchFamily="34" charset="0"/>
                      </a:endParaRPr>
                    </a:p>
                  </a:txBody>
                  <a:tcPr marL="61920" marR="61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A81889"/>
                    </a:solidFill>
                  </a:tcPr>
                </a:tc>
                <a:extLst>
                  <a:ext uri="{0D108BD9-81ED-4DB2-BD59-A6C34878D82A}">
                    <a16:rowId xmlns:a16="http://schemas.microsoft.com/office/drawing/2014/main" val="10011"/>
                  </a:ext>
                </a:extLst>
              </a:tr>
            </a:tbl>
          </a:graphicData>
        </a:graphic>
      </p:graphicFrame>
      <p:sp>
        <p:nvSpPr>
          <p:cNvPr id="2" name="Rectangle 1">
            <a:extLst>
              <a:ext uri="{FF2B5EF4-FFF2-40B4-BE49-F238E27FC236}">
                <a16:creationId xmlns:a16="http://schemas.microsoft.com/office/drawing/2014/main" id="{8369824A-0B90-4799-8420-DB61769EEE23}"/>
              </a:ext>
            </a:extLst>
          </p:cNvPr>
          <p:cNvSpPr/>
          <p:nvPr/>
        </p:nvSpPr>
        <p:spPr>
          <a:xfrm>
            <a:off x="0" y="10332351"/>
            <a:ext cx="1486800" cy="276999"/>
          </a:xfrm>
          <a:prstGeom prst="rect">
            <a:avLst/>
          </a:prstGeom>
          <a:solidFill>
            <a:srgbClr val="A81889"/>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9AA1"/>
        </a:solidFill>
        <a:effectLst/>
      </p:bgPr>
    </p:bg>
    <p:spTree>
      <p:nvGrpSpPr>
        <p:cNvPr id="1" name=""/>
        <p:cNvGrpSpPr/>
        <p:nvPr/>
      </p:nvGrpSpPr>
      <p:grpSpPr>
        <a:xfrm>
          <a:off x="0" y="0"/>
          <a:ext cx="0" cy="0"/>
          <a:chOff x="0" y="0"/>
          <a:chExt cx="0" cy="0"/>
        </a:xfrm>
      </p:grpSpPr>
      <p:sp>
        <p:nvSpPr>
          <p:cNvPr id="171" name="CustomShape 1"/>
          <p:cNvSpPr/>
          <p:nvPr/>
        </p:nvSpPr>
        <p:spPr>
          <a:xfrm>
            <a:off x="850680" y="2647800"/>
            <a:ext cx="5785560" cy="557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0" strike="noStrike" spc="-1" dirty="0">
                <a:solidFill>
                  <a:srgbClr val="1D9AA1"/>
                </a:solidFill>
                <a:latin typeface="Verdana"/>
                <a:ea typeface="Verdana"/>
              </a:rPr>
              <a:t>Tous les membres du service </a:t>
            </a:r>
            <a:endParaRPr lang="fr-FR" sz="2000" b="0" strike="noStrike" spc="-1" dirty="0">
              <a:latin typeface="Arial"/>
            </a:endParaRPr>
          </a:p>
          <a:p>
            <a:pPr algn="ctr">
              <a:lnSpc>
                <a:spcPct val="100000"/>
              </a:lnSpc>
            </a:pPr>
            <a:r>
              <a:rPr lang="fr-FR" sz="2000" b="0" strike="noStrike" spc="-1" dirty="0">
                <a:solidFill>
                  <a:srgbClr val="1D9AA1"/>
                </a:solidFill>
                <a:latin typeface="Verdana"/>
                <a:ea typeface="Verdana"/>
              </a:rPr>
              <a:t>Scolaire, Périscolaire et Extrascolaire</a:t>
            </a:r>
            <a:endParaRPr lang="fr-FR" sz="2000" b="0" strike="noStrike" spc="-1" dirty="0">
              <a:latin typeface="Arial"/>
            </a:endParaRPr>
          </a:p>
          <a:p>
            <a:pPr algn="ctr">
              <a:lnSpc>
                <a:spcPct val="100000"/>
              </a:lnSpc>
            </a:pPr>
            <a:r>
              <a:rPr lang="fr-FR" sz="2000" b="0" strike="noStrike" spc="-1" dirty="0">
                <a:solidFill>
                  <a:srgbClr val="1D9AA1"/>
                </a:solidFill>
                <a:latin typeface="Verdana"/>
                <a:ea typeface="Verdana"/>
              </a:rPr>
              <a:t>vous souhaitent une bonne rentrée !</a:t>
            </a: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endParaRPr lang="fr-FR" sz="2000" b="0" strike="noStrike" spc="-1" dirty="0">
              <a:latin typeface="Arial"/>
            </a:endParaRPr>
          </a:p>
          <a:p>
            <a:pPr algn="ctr">
              <a:lnSpc>
                <a:spcPct val="100000"/>
              </a:lnSpc>
            </a:pPr>
            <a:r>
              <a:rPr lang="fr-FR" sz="2000" b="0" u="sng" strike="noStrike" spc="-1" dirty="0">
                <a:solidFill>
                  <a:srgbClr val="1D9AA1"/>
                </a:solidFill>
                <a:uFillTx/>
                <a:latin typeface="Verdana"/>
                <a:ea typeface="Verdana"/>
              </a:rPr>
              <a:t>Horaires d’ouverture :</a:t>
            </a:r>
            <a:endParaRPr lang="fr-FR" sz="2000" b="0" strike="noStrike" spc="-1" dirty="0">
              <a:latin typeface="Arial"/>
            </a:endParaRPr>
          </a:p>
          <a:p>
            <a:pPr algn="ctr">
              <a:lnSpc>
                <a:spcPct val="100000"/>
              </a:lnSpc>
            </a:pPr>
            <a:endParaRPr lang="fr-FR" sz="2000" b="0" strike="noStrike" spc="-1" dirty="0">
              <a:latin typeface="Arial"/>
            </a:endParaRPr>
          </a:p>
          <a:p>
            <a:pPr algn="ctr">
              <a:lnSpc>
                <a:spcPct val="100000"/>
              </a:lnSpc>
            </a:pPr>
            <a:r>
              <a:rPr lang="fr-FR" sz="2000" b="0" strike="noStrike" spc="-1" dirty="0">
                <a:solidFill>
                  <a:srgbClr val="1D9AA1"/>
                </a:solidFill>
                <a:latin typeface="Verdana"/>
                <a:ea typeface="Verdana"/>
              </a:rPr>
              <a:t>Les lundis, mardis, jeudis et vendredis </a:t>
            </a:r>
            <a:endParaRPr lang="fr-FR" sz="2000" b="0" strike="noStrike" spc="-1" dirty="0">
              <a:latin typeface="Arial"/>
            </a:endParaRPr>
          </a:p>
          <a:p>
            <a:pPr algn="ctr">
              <a:lnSpc>
                <a:spcPct val="100000"/>
              </a:lnSpc>
            </a:pPr>
            <a:r>
              <a:rPr lang="fr-FR" sz="2000" b="0" strike="noStrike" spc="-1" dirty="0">
                <a:solidFill>
                  <a:srgbClr val="1D9AA1"/>
                </a:solidFill>
                <a:latin typeface="Verdana"/>
                <a:ea typeface="Verdana"/>
              </a:rPr>
              <a:t>de 8h30 à 12h et de 14h à 17h</a:t>
            </a:r>
            <a:endParaRPr lang="fr-FR" sz="2000" b="0" strike="noStrike" spc="-1" dirty="0">
              <a:latin typeface="Arial"/>
            </a:endParaRPr>
          </a:p>
          <a:p>
            <a:pPr algn="ctr">
              <a:lnSpc>
                <a:spcPct val="100000"/>
              </a:lnSpc>
            </a:pPr>
            <a:r>
              <a:rPr lang="fr-FR" sz="2000" b="0" strike="noStrike" spc="-1" dirty="0">
                <a:solidFill>
                  <a:srgbClr val="1D9AA1"/>
                </a:solidFill>
                <a:latin typeface="Verdana"/>
                <a:ea typeface="Verdana"/>
              </a:rPr>
              <a:t>Le mercredi </a:t>
            </a:r>
            <a:endParaRPr lang="fr-FR" sz="2000" b="0" strike="noStrike" spc="-1" dirty="0">
              <a:latin typeface="Arial"/>
            </a:endParaRPr>
          </a:p>
          <a:p>
            <a:pPr algn="ctr">
              <a:lnSpc>
                <a:spcPct val="100000"/>
              </a:lnSpc>
            </a:pPr>
            <a:r>
              <a:rPr lang="fr-FR" sz="2000" b="0" strike="noStrike" spc="-1" dirty="0">
                <a:solidFill>
                  <a:srgbClr val="1D9AA1"/>
                </a:solidFill>
                <a:latin typeface="Verdana"/>
                <a:ea typeface="Verdana"/>
              </a:rPr>
              <a:t>de 9h30 à 12h</a:t>
            </a:r>
            <a:endParaRPr lang="fr-FR" sz="2000" b="0" strike="noStrike" spc="-1" dirty="0">
              <a:latin typeface="Arial"/>
            </a:endParaRPr>
          </a:p>
          <a:p>
            <a:pPr algn="ctr">
              <a:lnSpc>
                <a:spcPct val="100000"/>
              </a:lnSpc>
            </a:pPr>
            <a:endParaRPr lang="fr-FR" sz="2000" b="0" strike="noStrike" spc="-1" dirty="0">
              <a:latin typeface="Arial"/>
            </a:endParaRPr>
          </a:p>
          <a:p>
            <a:pPr algn="ctr">
              <a:lnSpc>
                <a:spcPct val="100000"/>
              </a:lnSpc>
            </a:pPr>
            <a:endParaRPr lang="fr-FR" sz="2000" b="0" strike="noStrike" spc="-1" dirty="0">
              <a:latin typeface="Arial"/>
            </a:endParaRPr>
          </a:p>
          <a:p>
            <a:pPr algn="ctr">
              <a:lnSpc>
                <a:spcPct val="100000"/>
              </a:lnSpc>
            </a:pPr>
            <a:r>
              <a:rPr lang="fr-FR" sz="2000" b="0" u="sng" strike="noStrike" spc="-1" dirty="0">
                <a:solidFill>
                  <a:srgbClr val="1D9AA1"/>
                </a:solidFill>
                <a:uFillTx/>
                <a:latin typeface="Verdana"/>
                <a:ea typeface="Verdana"/>
              </a:rPr>
              <a:t>Pour nous joindre : </a:t>
            </a:r>
            <a:endParaRPr lang="fr-FR" sz="2000" b="0" strike="noStrike" spc="-1" dirty="0">
              <a:latin typeface="Arial"/>
            </a:endParaRPr>
          </a:p>
          <a:p>
            <a:pPr algn="ctr">
              <a:lnSpc>
                <a:spcPct val="100000"/>
              </a:lnSpc>
            </a:pPr>
            <a:endParaRPr lang="fr-FR" sz="2000" b="0" strike="noStrike" spc="-1" dirty="0">
              <a:latin typeface="Arial"/>
            </a:endParaRPr>
          </a:p>
          <a:p>
            <a:pPr algn="ctr">
              <a:lnSpc>
                <a:spcPct val="100000"/>
              </a:lnSpc>
            </a:pPr>
            <a:r>
              <a:rPr lang="fr-FR" sz="2000" b="0" strike="noStrike" spc="-1" dirty="0">
                <a:solidFill>
                  <a:srgbClr val="1D9AA1"/>
                </a:solidFill>
                <a:latin typeface="Verdana"/>
                <a:ea typeface="Verdana"/>
              </a:rPr>
              <a:t>01 30 80 07 08</a:t>
            </a:r>
            <a:endParaRPr lang="fr-FR" sz="2000" b="0" strike="noStrike" spc="-1" dirty="0">
              <a:latin typeface="Arial"/>
            </a:endParaRPr>
          </a:p>
          <a:p>
            <a:pPr algn="ctr">
              <a:lnSpc>
                <a:spcPct val="100000"/>
              </a:lnSpc>
            </a:pPr>
            <a:r>
              <a:rPr lang="fr-FR" sz="2000" b="0" strike="noStrike" spc="-1" dirty="0">
                <a:solidFill>
                  <a:srgbClr val="1D9AA1"/>
                </a:solidFill>
                <a:latin typeface="Verdana"/>
                <a:ea typeface="Verdana"/>
              </a:rPr>
              <a:t>scolaire@mairiesnlb.fr</a:t>
            </a:r>
            <a:endParaRPr lang="fr-FR" sz="2000" b="0" strike="noStrike" spc="-1" dirty="0">
              <a:latin typeface="Arial"/>
            </a:endParaRPr>
          </a:p>
        </p:txBody>
      </p:sp>
      <p:sp>
        <p:nvSpPr>
          <p:cNvPr id="172" name="CustomShape 2"/>
          <p:cNvSpPr/>
          <p:nvPr/>
        </p:nvSpPr>
        <p:spPr>
          <a:xfrm>
            <a:off x="6440400" y="10336680"/>
            <a:ext cx="1046880" cy="28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0E09C7B-05AB-4C95-BED9-8F926FC28043}" type="slidenum">
              <a:rPr lang="fr-FR" sz="1200" b="1" strike="noStrike" spc="-1">
                <a:solidFill>
                  <a:srgbClr val="FFFFFF"/>
                </a:solidFill>
                <a:latin typeface="Verdana"/>
                <a:ea typeface="Verdana"/>
              </a:rPr>
              <a:t>14</a:t>
            </a:fld>
            <a:endParaRPr lang="fr-FR" sz="1200" b="0" strike="noStrike" spc="-1">
              <a:latin typeface="Arial"/>
            </a:endParaRPr>
          </a:p>
        </p:txBody>
      </p:sp>
      <p:sp>
        <p:nvSpPr>
          <p:cNvPr id="2" name="Rectangle 1">
            <a:extLst>
              <a:ext uri="{FF2B5EF4-FFF2-40B4-BE49-F238E27FC236}">
                <a16:creationId xmlns:a16="http://schemas.microsoft.com/office/drawing/2014/main" id="{1540D98B-BDEA-4180-AA40-CDBF7D3DF501}"/>
              </a:ext>
            </a:extLst>
          </p:cNvPr>
          <p:cNvSpPr/>
          <p:nvPr/>
        </p:nvSpPr>
        <p:spPr>
          <a:xfrm>
            <a:off x="0" y="10336680"/>
            <a:ext cx="1488034" cy="276999"/>
          </a:xfrm>
          <a:prstGeom prst="rect">
            <a:avLst/>
          </a:prstGeom>
          <a:solidFill>
            <a:schemeClr val="accent3">
              <a:lumMod val="75000"/>
            </a:schemeClr>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7CEEF"/>
        </a:solidFill>
        <a:effectLst/>
      </p:bgPr>
    </p:bg>
    <p:spTree>
      <p:nvGrpSpPr>
        <p:cNvPr id="1" name=""/>
        <p:cNvGrpSpPr/>
        <p:nvPr/>
      </p:nvGrpSpPr>
      <p:grpSpPr>
        <a:xfrm>
          <a:off x="0" y="0"/>
          <a:ext cx="0" cy="0"/>
          <a:chOff x="0" y="0"/>
          <a:chExt cx="0" cy="0"/>
        </a:xfrm>
      </p:grpSpPr>
      <p:sp>
        <p:nvSpPr>
          <p:cNvPr id="126" name="CustomShape 2"/>
          <p:cNvSpPr/>
          <p:nvPr/>
        </p:nvSpPr>
        <p:spPr>
          <a:xfrm>
            <a:off x="6440400" y="10309320"/>
            <a:ext cx="1046880" cy="30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A4B446E5-2CAA-4FD5-B8A3-8305F19DD14A}" type="slidenum">
              <a:rPr lang="fr-FR" sz="1200" b="1" strike="noStrike" spc="-1">
                <a:solidFill>
                  <a:srgbClr val="FFFFFF"/>
                </a:solidFill>
                <a:latin typeface="Verdana"/>
                <a:ea typeface="Verdana"/>
              </a:rPr>
              <a:t>2</a:t>
            </a:fld>
            <a:endParaRPr lang="fr-FR" sz="1200" b="0" strike="noStrike" spc="-1">
              <a:latin typeface="Arial"/>
            </a:endParaRPr>
          </a:p>
        </p:txBody>
      </p:sp>
      <p:sp>
        <p:nvSpPr>
          <p:cNvPr id="2" name="ZoneTexte 1">
            <a:extLst>
              <a:ext uri="{FF2B5EF4-FFF2-40B4-BE49-F238E27FC236}">
                <a16:creationId xmlns:a16="http://schemas.microsoft.com/office/drawing/2014/main" id="{BAA76155-6820-4686-B924-9685572DD753}"/>
              </a:ext>
            </a:extLst>
          </p:cNvPr>
          <p:cNvSpPr txBox="1"/>
          <p:nvPr/>
        </p:nvSpPr>
        <p:spPr>
          <a:xfrm>
            <a:off x="315119" y="395131"/>
            <a:ext cx="6858000" cy="9510296"/>
          </a:xfrm>
          <a:prstGeom prst="rect">
            <a:avLst/>
          </a:prstGeom>
          <a:noFill/>
        </p:spPr>
        <p:txBody>
          <a:bodyPr wrap="square" rtlCol="0">
            <a:spAutoFit/>
          </a:bodyPr>
          <a:lstStyle/>
          <a:p>
            <a:pPr algn="just"/>
            <a:r>
              <a:rPr lang="fr-FR" sz="1200" dirty="0">
                <a:effectLst/>
                <a:latin typeface="Verdana" panose="020B0604030504040204" pitchFamily="34" charset="0"/>
                <a:ea typeface="Verdana" panose="020B0604030504040204" pitchFamily="34" charset="0"/>
              </a:rPr>
              <a:t>Chers Parents,</a:t>
            </a:r>
          </a:p>
          <a:p>
            <a:pPr algn="just"/>
            <a:br>
              <a:rPr lang="fr-FR" sz="1200" dirty="0">
                <a:effectLst/>
                <a:latin typeface="Verdana" panose="020B0604030504040204" pitchFamily="34" charset="0"/>
                <a:ea typeface="Verdana" panose="020B0604030504040204" pitchFamily="34" charset="0"/>
              </a:rPr>
            </a:br>
            <a:r>
              <a:rPr lang="fr-FR" sz="1200" dirty="0">
                <a:effectLst/>
                <a:latin typeface="Verdana" panose="020B0604030504040204" pitchFamily="34" charset="0"/>
                <a:ea typeface="Verdana" panose="020B0604030504040204" pitchFamily="34" charset="0"/>
              </a:rPr>
              <a:t>Nous préparons la rentrée de septembre prochain et vous communiquons dans ce guide des activités toutes les informations relatives aux modalités de la prise en charge quotidienne de votre enfant en dehors du temps scolaire.</a:t>
            </a:r>
          </a:p>
          <a:p>
            <a:pPr algn="just"/>
            <a:r>
              <a:rPr lang="fr-FR" sz="1200" dirty="0">
                <a:effectLst/>
                <a:latin typeface="Verdana" panose="020B0604030504040204" pitchFamily="34" charset="0"/>
                <a:ea typeface="Verdana" panose="020B0604030504040204" pitchFamily="34" charset="0"/>
              </a:rPr>
              <a:t>Profitons-en pour saluer et remercier les équipes d’animation qui, malgré la crise sanitaire et la succession de protocoles, sont restées mobilisées quotidiennement pour accueillir les enfants dans les meilleures conditions.</a:t>
            </a:r>
          </a:p>
          <a:p>
            <a:pPr algn="just"/>
            <a:endParaRPr lang="fr-FR" sz="1200" dirty="0">
              <a:latin typeface="Verdana" panose="020B0604030504040204" pitchFamily="34" charset="0"/>
              <a:ea typeface="Verdana" panose="020B0604030504040204" pitchFamily="34" charset="0"/>
            </a:endParaRPr>
          </a:p>
          <a:p>
            <a:pPr algn="just"/>
            <a:r>
              <a:rPr lang="fr-FR" sz="1200" dirty="0">
                <a:effectLst/>
                <a:latin typeface="Verdana" panose="020B0604030504040204" pitchFamily="34" charset="0"/>
                <a:ea typeface="Verdana" panose="020B0604030504040204" pitchFamily="34" charset="0"/>
              </a:rPr>
              <a:t>Ce guide de l’année scolaire 2021/2022 annonce plusieurs évolutions importantes dès cette rentrée et nous engage dans une nouvelle direction pour les années à venir.</a:t>
            </a:r>
            <a:br>
              <a:rPr lang="fr-FR" sz="1200" dirty="0">
                <a:effectLst/>
                <a:latin typeface="Verdana" panose="020B0604030504040204" pitchFamily="34" charset="0"/>
                <a:ea typeface="Verdana" panose="020B0604030504040204" pitchFamily="34" charset="0"/>
              </a:rPr>
            </a:br>
            <a:r>
              <a:rPr lang="fr-FR" sz="1200" dirty="0">
                <a:effectLst/>
                <a:latin typeface="Verdana" panose="020B0604030504040204" pitchFamily="34" charset="0"/>
                <a:ea typeface="Verdana" panose="020B0604030504040204" pitchFamily="34" charset="0"/>
              </a:rPr>
              <a:t>En effet, depuis un an, le maire et l’équipe municipale ont pu avancer sur plusieurs dossiers importants</a:t>
            </a:r>
          </a:p>
          <a:p>
            <a:pPr algn="just"/>
            <a:br>
              <a:rPr lang="fr-FR" sz="1200" dirty="0">
                <a:effectLst/>
                <a:latin typeface="Verdana" panose="020B0604030504040204" pitchFamily="34" charset="0"/>
                <a:ea typeface="Verdana" panose="020B0604030504040204" pitchFamily="34" charset="0"/>
              </a:rPr>
            </a:br>
            <a:r>
              <a:rPr lang="fr-FR" sz="1200" cap="small" dirty="0">
                <a:effectLst/>
                <a:latin typeface="Verdana" panose="020B0604030504040204" pitchFamily="34" charset="0"/>
                <a:ea typeface="Verdana" panose="020B0604030504040204" pitchFamily="34" charset="0"/>
              </a:rPr>
              <a:t>Extrascolaire :</a:t>
            </a:r>
          </a:p>
          <a:p>
            <a:pPr algn="just"/>
            <a:r>
              <a:rPr lang="fr-FR" sz="1200" dirty="0">
                <a:effectLst/>
                <a:latin typeface="Verdana" panose="020B0604030504040204" pitchFamily="34" charset="0"/>
                <a:ea typeface="Verdana" panose="020B0604030504040204" pitchFamily="34" charset="0"/>
              </a:rPr>
              <a:t>Les activités du centre de loisirs du mercredi et des périodes de vacances organisées jusqu’à présent par la MLC par délégation de compétences de notre communauté de communes, passent dans le cadre  d’une nouvelle délégation de compétences sous le contrôle de notre commune.</a:t>
            </a:r>
          </a:p>
          <a:p>
            <a:pPr algn="just"/>
            <a:r>
              <a:rPr lang="fr-FR" sz="1200" dirty="0">
                <a:effectLst/>
                <a:latin typeface="Verdana" panose="020B0604030504040204" pitchFamily="34" charset="0"/>
                <a:ea typeface="Verdana" panose="020B0604030504040204" pitchFamily="34" charset="0"/>
              </a:rPr>
              <a:t>Saluons et remercions la MLC et ses équipes pour l’attention et l’agrément qu’ils ont apportés avec bienveillance à nos enfants et leurs familles durant plusieurs décennies.</a:t>
            </a:r>
            <a:br>
              <a:rPr lang="fr-FR" sz="1200" dirty="0">
                <a:effectLst/>
                <a:latin typeface="Verdana" panose="020B0604030504040204" pitchFamily="34" charset="0"/>
                <a:ea typeface="Verdana" panose="020B0604030504040204" pitchFamily="34" charset="0"/>
              </a:rPr>
            </a:br>
            <a:r>
              <a:rPr lang="fr-FR" sz="1200" dirty="0">
                <a:effectLst/>
                <a:latin typeface="Verdana" panose="020B0604030504040204" pitchFamily="34" charset="0"/>
                <a:ea typeface="Verdana" panose="020B0604030504040204" pitchFamily="34" charset="0"/>
              </a:rPr>
              <a:t> </a:t>
            </a:r>
            <a:br>
              <a:rPr lang="fr-FR" sz="1200" dirty="0">
                <a:effectLst/>
                <a:latin typeface="Verdana" panose="020B0604030504040204" pitchFamily="34" charset="0"/>
                <a:ea typeface="Verdana" panose="020B0604030504040204" pitchFamily="34" charset="0"/>
              </a:rPr>
            </a:br>
            <a:r>
              <a:rPr lang="fr-FR" sz="1200" cap="small" dirty="0">
                <a:effectLst/>
                <a:latin typeface="Verdana" panose="020B0604030504040204" pitchFamily="34" charset="0"/>
                <a:ea typeface="Verdana" panose="020B0604030504040204" pitchFamily="34" charset="0"/>
              </a:rPr>
              <a:t>Restauration :</a:t>
            </a:r>
          </a:p>
          <a:p>
            <a:pPr algn="just"/>
            <a:r>
              <a:rPr lang="fr-FR" sz="1200" dirty="0">
                <a:effectLst/>
                <a:latin typeface="Verdana" panose="020B0604030504040204" pitchFamily="34" charset="0"/>
                <a:ea typeface="Verdana" panose="020B0604030504040204" pitchFamily="34" charset="0"/>
              </a:rPr>
              <a:t>Un nouveau marché de restauration, construit en concertation élargie, sera mis en place : plus qualitatif, il enrichira l’offre </a:t>
            </a:r>
            <a:r>
              <a:rPr lang="fr-FR" sz="1200" dirty="0">
                <a:latin typeface="Verdana" panose="020B0604030504040204" pitchFamily="34" charset="0"/>
                <a:ea typeface="Verdana" panose="020B0604030504040204" pitchFamily="34" charset="0"/>
              </a:rPr>
              <a:t>précédente avec de nouveaux engagements tels que des recettes faites maison et une alimentation durable comprenant davantage de produits BIO.</a:t>
            </a:r>
          </a:p>
          <a:p>
            <a:pPr algn="just"/>
            <a:br>
              <a:rPr lang="fr-FR" sz="1200" dirty="0">
                <a:effectLst/>
                <a:latin typeface="Verdana" panose="020B0604030504040204" pitchFamily="34" charset="0"/>
                <a:ea typeface="Verdana" panose="020B0604030504040204" pitchFamily="34" charset="0"/>
              </a:rPr>
            </a:br>
            <a:r>
              <a:rPr lang="fr-FR" sz="1200" cap="small" dirty="0">
                <a:effectLst/>
                <a:latin typeface="Verdana" panose="020B0604030504040204" pitchFamily="34" charset="0"/>
                <a:ea typeface="Verdana" panose="020B0604030504040204" pitchFamily="34" charset="0"/>
              </a:rPr>
              <a:t>Périscolaire :</a:t>
            </a:r>
          </a:p>
          <a:p>
            <a:pPr algn="just"/>
            <a:r>
              <a:rPr lang="fr-FR" sz="1200" dirty="0">
                <a:latin typeface="Verdana" panose="020B0604030504040204" pitchFamily="34" charset="0"/>
                <a:ea typeface="Verdana" panose="020B0604030504040204" pitchFamily="34" charset="0"/>
              </a:rPr>
              <a:t>C</a:t>
            </a:r>
            <a:r>
              <a:rPr lang="fr-FR" sz="1200" dirty="0">
                <a:effectLst/>
                <a:latin typeface="Verdana" panose="020B0604030504040204" pitchFamily="34" charset="0"/>
                <a:ea typeface="Verdana" panose="020B0604030504040204" pitchFamily="34" charset="0"/>
              </a:rPr>
              <a:t>et accueil, officiellement reconnu par la SDJES (Service Départemental à la Jeunesse, à l'Engagement et aux Sports), continuera de proposer chaque jour des activités diverses et variées.</a:t>
            </a:r>
          </a:p>
          <a:p>
            <a:pPr algn="just"/>
            <a:r>
              <a:rPr lang="fr-FR" sz="1200" dirty="0">
                <a:effectLst/>
                <a:latin typeface="Verdana" panose="020B0604030504040204" pitchFamily="34" charset="0"/>
                <a:ea typeface="Verdana" panose="020B0604030504040204" pitchFamily="34" charset="0"/>
              </a:rPr>
              <a:t>Le goûter, expérience plébiscitée cette année, sera inclus dans l’offre.</a:t>
            </a:r>
          </a:p>
          <a:p>
            <a:pPr algn="just"/>
            <a:br>
              <a:rPr lang="fr-FR" sz="1200" dirty="0">
                <a:effectLst/>
                <a:latin typeface="Verdana" panose="020B0604030504040204" pitchFamily="34" charset="0"/>
                <a:ea typeface="Verdana" panose="020B0604030504040204" pitchFamily="34" charset="0"/>
              </a:rPr>
            </a:br>
            <a:r>
              <a:rPr lang="fr-FR" sz="1200" cap="small" dirty="0">
                <a:effectLst/>
                <a:latin typeface="Verdana" panose="020B0604030504040204" pitchFamily="34" charset="0"/>
                <a:ea typeface="Verdana" panose="020B0604030504040204" pitchFamily="34" charset="0"/>
              </a:rPr>
              <a:t>Tarifs :</a:t>
            </a:r>
          </a:p>
          <a:p>
            <a:pPr algn="just"/>
            <a:r>
              <a:rPr lang="fr-FR" sz="1200" dirty="0">
                <a:latin typeface="Verdana" panose="020B0604030504040204" pitchFamily="34" charset="0"/>
                <a:ea typeface="Verdana" panose="020B0604030504040204" pitchFamily="34" charset="0"/>
              </a:rPr>
              <a:t>I</a:t>
            </a:r>
            <a:r>
              <a:rPr lang="fr-FR" sz="1200" dirty="0">
                <a:effectLst/>
                <a:latin typeface="Verdana" panose="020B0604030504040204" pitchFamily="34" charset="0"/>
                <a:ea typeface="Verdana" panose="020B0604030504040204" pitchFamily="34" charset="0"/>
              </a:rPr>
              <a:t>ls ont fait l’objet d’une refonte globale et voient la création de nouvelles tranches du quotient familial. Votée à l’unanimité du conseil municipal, cette refonte bénéficiera à de nombreuses familles.</a:t>
            </a:r>
          </a:p>
          <a:p>
            <a:pPr algn="just"/>
            <a:br>
              <a:rPr lang="fr-FR" sz="1200" dirty="0">
                <a:effectLst/>
                <a:latin typeface="Verdana" panose="020B0604030504040204" pitchFamily="34" charset="0"/>
                <a:ea typeface="Verdana" panose="020B0604030504040204" pitchFamily="34" charset="0"/>
              </a:rPr>
            </a:br>
            <a:r>
              <a:rPr lang="fr-FR" sz="1200" dirty="0">
                <a:effectLst/>
                <a:latin typeface="Verdana" panose="020B0604030504040204" pitchFamily="34" charset="0"/>
                <a:ea typeface="Verdana" panose="020B0604030504040204" pitchFamily="34" charset="0"/>
              </a:rPr>
              <a:t>J’espère que ces avancées importantes seront appréciées par tous. Les services s’activent pour que tout soit prêt et que cette prochaine rentrée scolaire s’effectue dans un contexte général enfin normalisé.</a:t>
            </a:r>
          </a:p>
          <a:p>
            <a:pPr algn="just"/>
            <a:endParaRPr lang="fr-FR" sz="1200" dirty="0">
              <a:effectLst/>
              <a:latin typeface="Verdana" panose="020B0604030504040204" pitchFamily="34" charset="0"/>
              <a:ea typeface="Verdana" panose="020B0604030504040204" pitchFamily="34" charset="0"/>
            </a:endParaRPr>
          </a:p>
          <a:p>
            <a:pPr algn="just"/>
            <a:r>
              <a:rPr lang="fr-FR" sz="1200" dirty="0">
                <a:effectLst/>
                <a:latin typeface="Verdana" panose="020B0604030504040204" pitchFamily="34" charset="0"/>
                <a:ea typeface="Verdana" panose="020B0604030504040204" pitchFamily="34" charset="0"/>
              </a:rPr>
              <a:t>En attendant de vous retrouver en septembre, tous les élus et tous les personnels se joignent à moi pour vous souhaiter un bel été.</a:t>
            </a:r>
          </a:p>
          <a:p>
            <a:pPr algn="just"/>
            <a:endParaRPr lang="fr-FR" sz="1200" dirty="0">
              <a:latin typeface="Verdana" panose="020B0604030504040204" pitchFamily="34" charset="0"/>
              <a:ea typeface="Verdana" panose="020B0604030504040204" pitchFamily="34" charset="0"/>
            </a:endParaRPr>
          </a:p>
          <a:p>
            <a:pPr algn="just"/>
            <a:r>
              <a:rPr lang="fr-FR" sz="1200" dirty="0">
                <a:latin typeface="Verdana" panose="020B0604030504040204" pitchFamily="34" charset="0"/>
                <a:ea typeface="Verdana" panose="020B0604030504040204" pitchFamily="34" charset="0"/>
              </a:rPr>
              <a:t>	</a:t>
            </a:r>
          </a:p>
          <a:p>
            <a:pPr algn="just"/>
            <a:r>
              <a:rPr lang="fr-FR" sz="1200" dirty="0">
                <a:latin typeface="Verdana" panose="020B0604030504040204" pitchFamily="34" charset="0"/>
                <a:ea typeface="Verdana" panose="020B0604030504040204" pitchFamily="34" charset="0"/>
              </a:rPr>
              <a:t>	 </a:t>
            </a:r>
          </a:p>
          <a:p>
            <a:pPr marL="3040063" algn="ctr"/>
            <a:r>
              <a:rPr lang="fr-FR" sz="1200" dirty="0">
                <a:latin typeface="Verdana" panose="020B0604030504040204" pitchFamily="34" charset="0"/>
                <a:ea typeface="Verdana" panose="020B0604030504040204" pitchFamily="34" charset="0"/>
              </a:rPr>
              <a:t>	  Florent BORON</a:t>
            </a:r>
          </a:p>
          <a:p>
            <a:pPr marL="3040063" algn="ctr"/>
            <a:r>
              <a:rPr lang="fr-FR" sz="1200" dirty="0">
                <a:latin typeface="Verdana" panose="020B0604030504040204" pitchFamily="34" charset="0"/>
                <a:ea typeface="Verdana" panose="020B0604030504040204" pitchFamily="34" charset="0"/>
              </a:rPr>
              <a:t>	  Adjoint au Maire délégué au Scolaire, </a:t>
            </a:r>
          </a:p>
          <a:p>
            <a:pPr marL="3040063" algn="ctr"/>
            <a:r>
              <a:rPr lang="fr-FR" sz="1200" dirty="0">
                <a:latin typeface="Verdana" panose="020B0604030504040204" pitchFamily="34" charset="0"/>
                <a:ea typeface="Verdana" panose="020B0604030504040204" pitchFamily="34" charset="0"/>
              </a:rPr>
              <a:t>	  Périscolaire et Extrascolaire</a:t>
            </a:r>
          </a:p>
        </p:txBody>
      </p:sp>
      <p:pic>
        <p:nvPicPr>
          <p:cNvPr id="4" name="Image 3" descr="Une image contenant personne, homme, extérieur, complet&#10;&#10;Description générée automatiquement">
            <a:extLst>
              <a:ext uri="{FF2B5EF4-FFF2-40B4-BE49-F238E27FC236}">
                <a16:creationId xmlns:a16="http://schemas.microsoft.com/office/drawing/2014/main" id="{924385F9-D2C4-43C3-BFC3-2303E945D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48" y="8789704"/>
            <a:ext cx="889433" cy="1334150"/>
          </a:xfrm>
          <a:prstGeom prst="rect">
            <a:avLst/>
          </a:prstGeom>
        </p:spPr>
      </p:pic>
      <p:sp>
        <p:nvSpPr>
          <p:cNvPr id="3" name="ZoneTexte 2">
            <a:extLst>
              <a:ext uri="{FF2B5EF4-FFF2-40B4-BE49-F238E27FC236}">
                <a16:creationId xmlns:a16="http://schemas.microsoft.com/office/drawing/2014/main" id="{8FA30F43-0547-4138-8CB0-6A6D00FEB2E1}"/>
              </a:ext>
            </a:extLst>
          </p:cNvPr>
          <p:cNvSpPr txBox="1"/>
          <p:nvPr/>
        </p:nvSpPr>
        <p:spPr>
          <a:xfrm>
            <a:off x="0" y="10342281"/>
            <a:ext cx="1486800" cy="276999"/>
          </a:xfrm>
          <a:prstGeom prst="rect">
            <a:avLst/>
          </a:prstGeom>
          <a:solidFill>
            <a:schemeClr val="accent1">
              <a:lumMod val="60000"/>
              <a:lumOff val="40000"/>
            </a:schemeClr>
          </a:solidFill>
        </p:spPr>
        <p:txBody>
          <a:bodyPr wrap="square" rtlCol="0">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9AA1"/>
        </a:solidFill>
        <a:effectLst/>
      </p:bgPr>
    </p:bg>
    <p:spTree>
      <p:nvGrpSpPr>
        <p:cNvPr id="1" name=""/>
        <p:cNvGrpSpPr/>
        <p:nvPr/>
      </p:nvGrpSpPr>
      <p:grpSpPr>
        <a:xfrm>
          <a:off x="0" y="0"/>
          <a:ext cx="0" cy="0"/>
          <a:chOff x="0" y="0"/>
          <a:chExt cx="0" cy="0"/>
        </a:xfrm>
      </p:grpSpPr>
      <p:graphicFrame>
        <p:nvGraphicFramePr>
          <p:cNvPr id="127" name="Table 1"/>
          <p:cNvGraphicFramePr/>
          <p:nvPr>
            <p:extLst>
              <p:ext uri="{D42A27DB-BD31-4B8C-83A1-F6EECF244321}">
                <p14:modId xmlns:p14="http://schemas.microsoft.com/office/powerpoint/2010/main" val="621593112"/>
              </p:ext>
            </p:extLst>
          </p:nvPr>
        </p:nvGraphicFramePr>
        <p:xfrm>
          <a:off x="250560" y="7943530"/>
          <a:ext cx="6958800" cy="1155700"/>
        </p:xfrm>
        <a:graphic>
          <a:graphicData uri="http://schemas.openxmlformats.org/drawingml/2006/table">
            <a:tbl>
              <a:tblPr/>
              <a:tblGrid>
                <a:gridCol w="3479835">
                  <a:extLst>
                    <a:ext uri="{9D8B030D-6E8A-4147-A177-3AD203B41FA5}">
                      <a16:colId xmlns:a16="http://schemas.microsoft.com/office/drawing/2014/main" val="20000"/>
                    </a:ext>
                  </a:extLst>
                </a:gridCol>
                <a:gridCol w="3478965">
                  <a:extLst>
                    <a:ext uri="{9D8B030D-6E8A-4147-A177-3AD203B41FA5}">
                      <a16:colId xmlns:a16="http://schemas.microsoft.com/office/drawing/2014/main" val="20001"/>
                    </a:ext>
                  </a:extLst>
                </a:gridCol>
              </a:tblGrid>
              <a:tr h="1123560">
                <a:tc>
                  <a:txBody>
                    <a:bodyPr/>
                    <a:lstStyle/>
                    <a:p>
                      <a:pPr algn="ctr">
                        <a:lnSpc>
                          <a:spcPct val="107000"/>
                        </a:lnSpc>
                      </a:pPr>
                      <a:r>
                        <a:rPr lang="fr-FR" sz="1100" b="1" strike="noStrike" spc="-1" dirty="0">
                          <a:solidFill>
                            <a:srgbClr val="FFFFFF"/>
                          </a:solidFill>
                          <a:latin typeface="Verdana"/>
                          <a:ea typeface="Verdana"/>
                        </a:rPr>
                        <a:t>Ecole Maternelle </a:t>
                      </a:r>
                      <a:endParaRPr lang="fr-FR" sz="1100" b="0" strike="noStrike" spc="-1" dirty="0">
                        <a:latin typeface="Arial"/>
                      </a:endParaRPr>
                    </a:p>
                    <a:p>
                      <a:pPr algn="ctr">
                        <a:lnSpc>
                          <a:spcPct val="107000"/>
                        </a:lnSpc>
                      </a:pPr>
                      <a:r>
                        <a:rPr lang="fr-FR" sz="1100" b="1" strike="noStrike" spc="-1" dirty="0">
                          <a:solidFill>
                            <a:srgbClr val="FFFFFF"/>
                          </a:solidFill>
                          <a:latin typeface="Verdana"/>
                          <a:ea typeface="Verdana"/>
                        </a:rPr>
                        <a:t>Jean de La Fontaine</a:t>
                      </a:r>
                      <a:endParaRPr lang="fr-FR" sz="1100" b="0" strike="noStrike" spc="-1" dirty="0">
                        <a:latin typeface="Arial"/>
                      </a:endParaRPr>
                    </a:p>
                    <a:p>
                      <a:pPr algn="ctr">
                        <a:lnSpc>
                          <a:spcPct val="107000"/>
                        </a:lnSpc>
                      </a:pPr>
                      <a:r>
                        <a:rPr lang="fr-FR" sz="1100" b="0" strike="noStrike" spc="-1" dirty="0">
                          <a:solidFill>
                            <a:srgbClr val="FFFFFF"/>
                          </a:solidFill>
                          <a:latin typeface="Verdana"/>
                          <a:ea typeface="Verdana"/>
                        </a:rPr>
                        <a:t>Directrice : Mme GAUDUCHON</a:t>
                      </a:r>
                      <a:endParaRPr lang="fr-FR" sz="1100" b="0" strike="noStrike" spc="-1" dirty="0">
                        <a:latin typeface="Arial"/>
                      </a:endParaRPr>
                    </a:p>
                    <a:p>
                      <a:pPr algn="ctr">
                        <a:lnSpc>
                          <a:spcPct val="107000"/>
                        </a:lnSpc>
                      </a:pPr>
                      <a:r>
                        <a:rPr lang="fr-FR" sz="1100" b="0" strike="noStrike" spc="-1" dirty="0">
                          <a:solidFill>
                            <a:srgbClr val="FFFFFF"/>
                          </a:solidFill>
                          <a:latin typeface="Verdana"/>
                          <a:ea typeface="Verdana"/>
                        </a:rPr>
                        <a:t>Rue du Clos de la Motte</a:t>
                      </a:r>
                      <a:endParaRPr lang="fr-FR" sz="1100" b="0" strike="noStrike" spc="-1" dirty="0">
                        <a:latin typeface="Arial"/>
                      </a:endParaRPr>
                    </a:p>
                    <a:p>
                      <a:pPr algn="ctr">
                        <a:lnSpc>
                          <a:spcPct val="107000"/>
                        </a:lnSpc>
                      </a:pPr>
                      <a:r>
                        <a:rPr lang="fr-FR" sz="1100" b="0" strike="noStrike" spc="-1" dirty="0">
                          <a:solidFill>
                            <a:srgbClr val="FFFFFF"/>
                          </a:solidFill>
                          <a:latin typeface="Verdana"/>
                          <a:ea typeface="Verdana"/>
                        </a:rPr>
                        <a:t>Tél. 01 30 51 33 29</a:t>
                      </a:r>
                      <a:br>
                        <a:rPr dirty="0"/>
                      </a:br>
                      <a:r>
                        <a:rPr lang="fr-FR" sz="1100" b="0" u="sng" strike="noStrike" spc="-1" dirty="0">
                          <a:solidFill>
                            <a:srgbClr val="FFFFFF"/>
                          </a:solidFill>
                          <a:uFillTx/>
                          <a:latin typeface="Verdana"/>
                          <a:ea typeface="Verdana"/>
                        </a:rPr>
                        <a:t>0780591u@ac-versailles.fr</a:t>
                      </a:r>
                      <a:endParaRPr lang="fr-FR" sz="11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D9AA1"/>
                    </a:solidFill>
                  </a:tcPr>
                </a:tc>
                <a:tc>
                  <a:txBody>
                    <a:bodyPr/>
                    <a:lstStyle/>
                    <a:p>
                      <a:pPr algn="ctr">
                        <a:lnSpc>
                          <a:spcPct val="107000"/>
                        </a:lnSpc>
                      </a:pPr>
                      <a:r>
                        <a:rPr lang="fr-FR" sz="1100" b="1" strike="noStrike" spc="-1" dirty="0">
                          <a:solidFill>
                            <a:srgbClr val="FFFFFF"/>
                          </a:solidFill>
                          <a:latin typeface="Verdana"/>
                          <a:ea typeface="Verdana"/>
                        </a:rPr>
                        <a:t>Ecole Elémentaire </a:t>
                      </a:r>
                      <a:endParaRPr lang="fr-FR" sz="1100" b="0" strike="noStrike" spc="-1" dirty="0">
                        <a:latin typeface="Arial"/>
                      </a:endParaRPr>
                    </a:p>
                    <a:p>
                      <a:pPr algn="ctr">
                        <a:lnSpc>
                          <a:spcPct val="107000"/>
                        </a:lnSpc>
                      </a:pPr>
                      <a:r>
                        <a:rPr lang="fr-FR" sz="1100" b="1" strike="noStrike" spc="-1" dirty="0">
                          <a:solidFill>
                            <a:srgbClr val="FFFFFF"/>
                          </a:solidFill>
                          <a:latin typeface="Verdana"/>
                          <a:ea typeface="Verdana"/>
                        </a:rPr>
                        <a:t>Louis Pasteur</a:t>
                      </a:r>
                      <a:endParaRPr lang="fr-FR" sz="1100" b="0" strike="noStrike" spc="-1" dirty="0">
                        <a:latin typeface="Arial"/>
                      </a:endParaRPr>
                    </a:p>
                    <a:p>
                      <a:pPr algn="ctr">
                        <a:lnSpc>
                          <a:spcPct val="107000"/>
                        </a:lnSpc>
                      </a:pPr>
                      <a:r>
                        <a:rPr lang="fr-FR" sz="1100" b="0" strike="noStrike" spc="-1" dirty="0">
                          <a:solidFill>
                            <a:srgbClr val="FFFFFF"/>
                          </a:solidFill>
                          <a:latin typeface="Verdana"/>
                          <a:ea typeface="Verdana"/>
                        </a:rPr>
                        <a:t>Directeur : M. TOUX</a:t>
                      </a:r>
                      <a:endParaRPr lang="fr-FR" sz="1100" b="0" strike="noStrike" spc="-1" dirty="0">
                        <a:latin typeface="Arial"/>
                      </a:endParaRPr>
                    </a:p>
                    <a:p>
                      <a:pPr algn="ctr">
                        <a:lnSpc>
                          <a:spcPct val="107000"/>
                        </a:lnSpc>
                      </a:pPr>
                      <a:r>
                        <a:rPr lang="fr-FR" sz="1100" b="0" strike="noStrike" spc="-1" dirty="0">
                          <a:solidFill>
                            <a:srgbClr val="FFFFFF"/>
                          </a:solidFill>
                          <a:latin typeface="Verdana"/>
                          <a:ea typeface="Verdana"/>
                        </a:rPr>
                        <a:t>Chemin de l’Abreuvoir</a:t>
                      </a:r>
                      <a:endParaRPr lang="fr-FR" sz="1100" b="0" strike="noStrike" spc="-1" dirty="0">
                        <a:latin typeface="Arial"/>
                      </a:endParaRPr>
                    </a:p>
                    <a:p>
                      <a:pPr algn="ctr">
                        <a:lnSpc>
                          <a:spcPct val="107000"/>
                        </a:lnSpc>
                      </a:pPr>
                      <a:r>
                        <a:rPr lang="fr-FR" sz="1100" b="0" strike="noStrike" spc="-1" dirty="0">
                          <a:solidFill>
                            <a:srgbClr val="FFFFFF"/>
                          </a:solidFill>
                          <a:latin typeface="Verdana"/>
                          <a:ea typeface="Verdana"/>
                        </a:rPr>
                        <a:t>Tél. 01 34 62 12 40</a:t>
                      </a:r>
                      <a:br>
                        <a:rPr dirty="0"/>
                      </a:br>
                      <a:r>
                        <a:rPr lang="fr-FR" sz="1110" b="0" u="sng" strike="noStrike" spc="-1" dirty="0">
                          <a:solidFill>
                            <a:srgbClr val="FFFFFF"/>
                          </a:solidFill>
                          <a:uFillTx/>
                          <a:latin typeface="Verdana"/>
                          <a:ea typeface="Verdana"/>
                        </a:rPr>
                        <a:t>0780603g@ac-versailles.fr</a:t>
                      </a:r>
                      <a:endParaRPr lang="fr-FR" sz="111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D9AA1"/>
                    </a:solidFill>
                  </a:tcPr>
                </a:tc>
                <a:extLst>
                  <a:ext uri="{0D108BD9-81ED-4DB2-BD59-A6C34878D82A}">
                    <a16:rowId xmlns:a16="http://schemas.microsoft.com/office/drawing/2014/main" val="10000"/>
                  </a:ext>
                </a:extLst>
              </a:tr>
            </a:tbl>
          </a:graphicData>
        </a:graphic>
      </p:graphicFrame>
      <p:graphicFrame>
        <p:nvGraphicFramePr>
          <p:cNvPr id="128" name="Table 2"/>
          <p:cNvGraphicFramePr/>
          <p:nvPr>
            <p:extLst>
              <p:ext uri="{D42A27DB-BD31-4B8C-83A1-F6EECF244321}">
                <p14:modId xmlns:p14="http://schemas.microsoft.com/office/powerpoint/2010/main" val="3548514769"/>
              </p:ext>
            </p:extLst>
          </p:nvPr>
        </p:nvGraphicFramePr>
        <p:xfrm>
          <a:off x="231120" y="9228283"/>
          <a:ext cx="6958800" cy="974852"/>
        </p:xfrm>
        <a:graphic>
          <a:graphicData uri="http://schemas.openxmlformats.org/drawingml/2006/table">
            <a:tbl>
              <a:tblPr/>
              <a:tblGrid>
                <a:gridCol w="3479400">
                  <a:extLst>
                    <a:ext uri="{9D8B030D-6E8A-4147-A177-3AD203B41FA5}">
                      <a16:colId xmlns:a16="http://schemas.microsoft.com/office/drawing/2014/main" val="20000"/>
                    </a:ext>
                  </a:extLst>
                </a:gridCol>
                <a:gridCol w="3479400">
                  <a:extLst>
                    <a:ext uri="{9D8B030D-6E8A-4147-A177-3AD203B41FA5}">
                      <a16:colId xmlns:a16="http://schemas.microsoft.com/office/drawing/2014/main" val="20001"/>
                    </a:ext>
                  </a:extLst>
                </a:gridCol>
              </a:tblGrid>
              <a:tr h="903960">
                <a:tc>
                  <a:txBody>
                    <a:bodyPr/>
                    <a:lstStyle/>
                    <a:p>
                      <a:pPr algn="ctr">
                        <a:lnSpc>
                          <a:spcPct val="107000"/>
                        </a:lnSpc>
                      </a:pPr>
                      <a:r>
                        <a:rPr lang="fr-FR" sz="1100" b="1" strike="noStrike" spc="-1" dirty="0">
                          <a:solidFill>
                            <a:srgbClr val="000000"/>
                          </a:solidFill>
                          <a:latin typeface="Verdana"/>
                          <a:ea typeface="Verdana"/>
                        </a:rPr>
                        <a:t>Accueil de loisirs périscolaire Maternel </a:t>
                      </a:r>
                      <a:endParaRPr lang="fr-FR" sz="1100" b="0" strike="noStrike" spc="-1" dirty="0">
                        <a:latin typeface="Arial"/>
                      </a:endParaRPr>
                    </a:p>
                    <a:p>
                      <a:pPr algn="ctr">
                        <a:lnSpc>
                          <a:spcPct val="107000"/>
                        </a:lnSpc>
                      </a:pPr>
                      <a:r>
                        <a:rPr lang="fr-FR" sz="1100" b="1" strike="noStrike" spc="-1" dirty="0">
                          <a:solidFill>
                            <a:srgbClr val="000000"/>
                          </a:solidFill>
                          <a:latin typeface="Verdana"/>
                          <a:ea typeface="Verdana"/>
                        </a:rPr>
                        <a:t>Jean de La Fontaine</a:t>
                      </a:r>
                      <a:endParaRPr lang="fr-FR" sz="1100" b="0" strike="noStrike" spc="-1" dirty="0">
                        <a:latin typeface="Arial"/>
                      </a:endParaRPr>
                    </a:p>
                    <a:p>
                      <a:pPr algn="ctr">
                        <a:lnSpc>
                          <a:spcPct val="107000"/>
                        </a:lnSpc>
                      </a:pPr>
                      <a:r>
                        <a:rPr lang="fr-FR" sz="1100" b="0" strike="noStrike" spc="-1" dirty="0">
                          <a:solidFill>
                            <a:srgbClr val="000000"/>
                          </a:solidFill>
                          <a:latin typeface="Verdana"/>
                          <a:ea typeface="Verdana"/>
                        </a:rPr>
                        <a:t>Directeur : M. Pierre BORIE</a:t>
                      </a:r>
                      <a:endParaRPr lang="fr-FR" sz="1100" b="0" strike="noStrike" spc="-1" dirty="0">
                        <a:latin typeface="Arial"/>
                      </a:endParaRPr>
                    </a:p>
                    <a:p>
                      <a:pPr algn="ctr">
                        <a:lnSpc>
                          <a:spcPct val="107000"/>
                        </a:lnSpc>
                      </a:pPr>
                      <a:r>
                        <a:rPr lang="fr-FR" sz="1100" b="0" strike="noStrike" spc="-1" dirty="0">
                          <a:solidFill>
                            <a:srgbClr val="000000"/>
                          </a:solidFill>
                          <a:latin typeface="Verdana"/>
                          <a:ea typeface="Verdana"/>
                        </a:rPr>
                        <a:t>Tél : 01 30 80 22 81</a:t>
                      </a:r>
                      <a:endParaRPr lang="fr-FR" sz="1100" b="0" strike="noStrike" spc="-1" dirty="0">
                        <a:latin typeface="Arial"/>
                      </a:endParaRPr>
                    </a:p>
                    <a:p>
                      <a:pPr algn="ctr">
                        <a:lnSpc>
                          <a:spcPct val="107000"/>
                        </a:lnSpc>
                      </a:pPr>
                      <a:r>
                        <a:rPr lang="fr-FR" sz="1100" b="0" strike="noStrike" spc="-1" dirty="0">
                          <a:solidFill>
                            <a:srgbClr val="000000"/>
                          </a:solidFill>
                          <a:latin typeface="Verdana"/>
                          <a:ea typeface="Verdana"/>
                        </a:rPr>
                        <a:t>Port : 06 47 38 82 64</a:t>
                      </a:r>
                      <a:endParaRPr lang="fr-FR" sz="11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A8ECEF"/>
                    </a:solidFill>
                  </a:tcPr>
                </a:tc>
                <a:tc>
                  <a:txBody>
                    <a:bodyPr/>
                    <a:lstStyle/>
                    <a:p>
                      <a:pPr algn="ctr">
                        <a:lnSpc>
                          <a:spcPct val="107000"/>
                        </a:lnSpc>
                      </a:pPr>
                      <a:r>
                        <a:rPr lang="fr-FR" sz="1100" b="1" strike="noStrike" spc="-1" dirty="0">
                          <a:solidFill>
                            <a:srgbClr val="000000"/>
                          </a:solidFill>
                          <a:latin typeface="Verdana"/>
                          <a:ea typeface="Verdana"/>
                        </a:rPr>
                        <a:t>Accueil de loisirs périscolaire Elémentaire </a:t>
                      </a:r>
                      <a:endParaRPr lang="fr-FR" sz="1100" b="0" strike="noStrike" spc="-1" dirty="0">
                        <a:latin typeface="Arial"/>
                      </a:endParaRPr>
                    </a:p>
                    <a:p>
                      <a:pPr algn="ctr">
                        <a:lnSpc>
                          <a:spcPct val="107000"/>
                        </a:lnSpc>
                      </a:pPr>
                      <a:r>
                        <a:rPr lang="fr-FR" sz="1100" b="1" strike="noStrike" spc="-1" dirty="0">
                          <a:solidFill>
                            <a:srgbClr val="000000"/>
                          </a:solidFill>
                          <a:latin typeface="Verdana"/>
                          <a:ea typeface="Verdana"/>
                        </a:rPr>
                        <a:t>Victor Hugo</a:t>
                      </a:r>
                      <a:endParaRPr lang="fr-FR" sz="1100" b="0" strike="noStrike" spc="-1" dirty="0">
                        <a:latin typeface="Arial"/>
                      </a:endParaRPr>
                    </a:p>
                    <a:p>
                      <a:pPr algn="ctr">
                        <a:lnSpc>
                          <a:spcPct val="107000"/>
                        </a:lnSpc>
                      </a:pPr>
                      <a:r>
                        <a:rPr lang="fr-FR" sz="1100" b="0" strike="noStrike" spc="-1" dirty="0">
                          <a:solidFill>
                            <a:srgbClr val="000000"/>
                          </a:solidFill>
                          <a:latin typeface="Verdana"/>
                          <a:ea typeface="Verdana"/>
                        </a:rPr>
                        <a:t>Directeur : M. Mehdi FOUGHALI</a:t>
                      </a:r>
                      <a:endParaRPr lang="fr-FR" sz="1100" b="0" strike="noStrike" spc="-1" dirty="0">
                        <a:latin typeface="Arial"/>
                      </a:endParaRPr>
                    </a:p>
                    <a:p>
                      <a:pPr algn="ctr">
                        <a:lnSpc>
                          <a:spcPct val="107000"/>
                        </a:lnSpc>
                      </a:pPr>
                      <a:r>
                        <a:rPr lang="fr-FR" sz="1100" b="0" strike="noStrike" spc="-1" dirty="0">
                          <a:solidFill>
                            <a:srgbClr val="000000"/>
                          </a:solidFill>
                          <a:latin typeface="Verdana"/>
                          <a:ea typeface="Verdana"/>
                        </a:rPr>
                        <a:t>Tél : 01 30 51 21 26</a:t>
                      </a:r>
                      <a:endParaRPr lang="fr-FR" sz="1100" b="0" strike="noStrike" spc="-1" dirty="0">
                        <a:latin typeface="Arial"/>
                      </a:endParaRPr>
                    </a:p>
                    <a:p>
                      <a:pPr algn="ctr">
                        <a:lnSpc>
                          <a:spcPct val="107000"/>
                        </a:lnSpc>
                      </a:pPr>
                      <a:r>
                        <a:rPr lang="fr-FR" sz="1100" b="0" strike="noStrike" spc="-1" dirty="0">
                          <a:solidFill>
                            <a:srgbClr val="000000"/>
                          </a:solidFill>
                          <a:latin typeface="Verdana"/>
                          <a:ea typeface="Verdana"/>
                        </a:rPr>
                        <a:t>Port : 06 45 57 70 06</a:t>
                      </a:r>
                      <a:endParaRPr lang="fr-FR" sz="11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A8ECEF"/>
                    </a:solidFill>
                  </a:tcPr>
                </a:tc>
                <a:extLst>
                  <a:ext uri="{0D108BD9-81ED-4DB2-BD59-A6C34878D82A}">
                    <a16:rowId xmlns:a16="http://schemas.microsoft.com/office/drawing/2014/main" val="10000"/>
                  </a:ext>
                </a:extLst>
              </a:tr>
            </a:tbl>
          </a:graphicData>
        </a:graphic>
      </p:graphicFrame>
      <p:sp>
        <p:nvSpPr>
          <p:cNvPr id="129" name="CustomShape 3"/>
          <p:cNvSpPr/>
          <p:nvPr/>
        </p:nvSpPr>
        <p:spPr>
          <a:xfrm>
            <a:off x="250560" y="7508963"/>
            <a:ext cx="45658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fr-FR" sz="1800" b="1" strike="noStrike" spc="-1" dirty="0">
                <a:solidFill>
                  <a:srgbClr val="000000"/>
                </a:solidFill>
                <a:latin typeface="Verdana"/>
                <a:ea typeface="Calibri"/>
              </a:rPr>
              <a:t>Adresses utiles</a:t>
            </a:r>
            <a:r>
              <a:rPr lang="fr-FR" sz="1800" b="1" strike="noStrike" spc="-1" dirty="0">
                <a:solidFill>
                  <a:srgbClr val="000000"/>
                </a:solidFill>
                <a:latin typeface="Calibri"/>
                <a:ea typeface="Calibri"/>
              </a:rPr>
              <a:t> </a:t>
            </a:r>
            <a:r>
              <a:rPr lang="fr-FR" sz="1800" b="1" strike="noStrike" spc="-1" dirty="0">
                <a:solidFill>
                  <a:srgbClr val="000000"/>
                </a:solidFill>
                <a:latin typeface="Verdana"/>
                <a:ea typeface="Calibri"/>
              </a:rPr>
              <a:t>:</a:t>
            </a:r>
            <a:endParaRPr lang="fr-FR" sz="1800" b="0" strike="noStrike" spc="-1" dirty="0">
              <a:latin typeface="Arial"/>
            </a:endParaRPr>
          </a:p>
        </p:txBody>
      </p:sp>
      <p:sp>
        <p:nvSpPr>
          <p:cNvPr id="130" name="CustomShape 4"/>
          <p:cNvSpPr/>
          <p:nvPr/>
        </p:nvSpPr>
        <p:spPr>
          <a:xfrm>
            <a:off x="250560" y="5088600"/>
            <a:ext cx="69588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dirty="0">
                <a:solidFill>
                  <a:srgbClr val="000000"/>
                </a:solidFill>
                <a:latin typeface="Verdana"/>
                <a:ea typeface="Calibri"/>
              </a:rPr>
              <a:t>Calendrier Scolaire 2021-2022</a:t>
            </a:r>
            <a:r>
              <a:rPr lang="fr-FR" sz="2400" b="1" strike="noStrike" spc="-1" dirty="0">
                <a:solidFill>
                  <a:srgbClr val="000000"/>
                </a:solidFill>
                <a:latin typeface="Verdana"/>
                <a:ea typeface="Calibri"/>
              </a:rPr>
              <a:t> </a:t>
            </a:r>
            <a:r>
              <a:rPr lang="fr-FR" sz="1000" b="0" strike="noStrike" spc="-1" dirty="0">
                <a:solidFill>
                  <a:srgbClr val="000000"/>
                </a:solidFill>
                <a:latin typeface="Verdana"/>
                <a:ea typeface="Calibri"/>
              </a:rPr>
              <a:t>(sous r</a:t>
            </a:r>
            <a:r>
              <a:rPr lang="fr-FR" sz="1000" b="0" strike="noStrike" spc="-1" dirty="0">
                <a:solidFill>
                  <a:srgbClr val="000000"/>
                </a:solidFill>
                <a:latin typeface="Calibri"/>
                <a:ea typeface="Calibri"/>
              </a:rPr>
              <a:t>é</a:t>
            </a:r>
            <a:r>
              <a:rPr lang="fr-FR" sz="1000" b="0" strike="noStrike" spc="-1" dirty="0">
                <a:solidFill>
                  <a:srgbClr val="000000"/>
                </a:solidFill>
                <a:latin typeface="Verdana"/>
                <a:ea typeface="Calibri"/>
              </a:rPr>
              <a:t>serve de modifications)</a:t>
            </a:r>
            <a:endParaRPr lang="fr-FR" sz="1000" b="0" strike="noStrike" spc="-1" dirty="0">
              <a:latin typeface="Arial"/>
            </a:endParaRPr>
          </a:p>
          <a:p>
            <a:pPr>
              <a:lnSpc>
                <a:spcPct val="100000"/>
              </a:lnSpc>
            </a:pPr>
            <a:r>
              <a:rPr lang="fr-FR" sz="1200" b="0" strike="noStrike" spc="-1" dirty="0">
                <a:solidFill>
                  <a:srgbClr val="000000"/>
                </a:solidFill>
                <a:latin typeface="Verdana"/>
                <a:ea typeface="Verdana"/>
              </a:rPr>
              <a:t>La rentrée scolaire aura lieu le </a:t>
            </a:r>
            <a:r>
              <a:rPr lang="fr-FR" sz="1200" b="1" spc="-1" dirty="0">
                <a:solidFill>
                  <a:srgbClr val="FF0000"/>
                </a:solidFill>
                <a:latin typeface="Verdana"/>
                <a:ea typeface="Verdana"/>
              </a:rPr>
              <a:t>2</a:t>
            </a:r>
            <a:r>
              <a:rPr lang="fr-FR" sz="1200" b="1" strike="noStrike" spc="-1" dirty="0">
                <a:solidFill>
                  <a:srgbClr val="FF0000"/>
                </a:solidFill>
                <a:latin typeface="Verdana"/>
                <a:ea typeface="Verdana"/>
              </a:rPr>
              <a:t> septembre 2021</a:t>
            </a:r>
            <a:endParaRPr lang="fr-FR" sz="1200" b="1" strike="noStrike" spc="-1" dirty="0">
              <a:solidFill>
                <a:srgbClr val="FF0000"/>
              </a:solidFill>
              <a:latin typeface="Arial"/>
            </a:endParaRPr>
          </a:p>
        </p:txBody>
      </p:sp>
      <p:sp>
        <p:nvSpPr>
          <p:cNvPr id="131" name="CustomShape 5"/>
          <p:cNvSpPr/>
          <p:nvPr/>
        </p:nvSpPr>
        <p:spPr>
          <a:xfrm>
            <a:off x="6440400" y="10289160"/>
            <a:ext cx="1046520" cy="32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2AAD9EA-C408-40B4-B235-8A07E6EC3B73}" type="slidenum">
              <a:rPr lang="fr-FR" sz="1200" b="1" strike="noStrike" spc="-1">
                <a:solidFill>
                  <a:srgbClr val="FFFFFF"/>
                </a:solidFill>
                <a:latin typeface="Verdana"/>
                <a:ea typeface="Verdana"/>
              </a:rPr>
              <a:t>3</a:t>
            </a:fld>
            <a:endParaRPr lang="fr-FR" sz="1200" b="0" strike="noStrike" spc="-1">
              <a:latin typeface="Arial"/>
            </a:endParaRPr>
          </a:p>
        </p:txBody>
      </p:sp>
      <p:pic>
        <p:nvPicPr>
          <p:cNvPr id="132" name="Image 4"/>
          <p:cNvPicPr/>
          <p:nvPr/>
        </p:nvPicPr>
        <p:blipFill>
          <a:blip r:embed="rId2"/>
          <a:stretch/>
        </p:blipFill>
        <p:spPr>
          <a:xfrm>
            <a:off x="221998" y="364809"/>
            <a:ext cx="7015680" cy="4826520"/>
          </a:xfrm>
          <a:prstGeom prst="rect">
            <a:avLst/>
          </a:prstGeom>
          <a:ln>
            <a:noFill/>
          </a:ln>
        </p:spPr>
      </p:pic>
      <p:sp>
        <p:nvSpPr>
          <p:cNvPr id="133" name="CustomShape 6"/>
          <p:cNvSpPr/>
          <p:nvPr/>
        </p:nvSpPr>
        <p:spPr>
          <a:xfrm>
            <a:off x="1406520" y="417240"/>
            <a:ext cx="519840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0" strike="noStrike" spc="-1">
                <a:solidFill>
                  <a:srgbClr val="000000"/>
                </a:solidFill>
                <a:latin typeface="Comic Sans MS"/>
                <a:ea typeface="DejaVu Sans"/>
              </a:rPr>
              <a:t>Ma journée d’école</a:t>
            </a:r>
            <a:endParaRPr lang="fr-FR" sz="2800" b="0" strike="noStrike" spc="-1">
              <a:latin typeface="Arial"/>
            </a:endParaRPr>
          </a:p>
        </p:txBody>
      </p:sp>
      <p:graphicFrame>
        <p:nvGraphicFramePr>
          <p:cNvPr id="134" name="Table 7"/>
          <p:cNvGraphicFramePr/>
          <p:nvPr>
            <p:extLst>
              <p:ext uri="{D42A27DB-BD31-4B8C-83A1-F6EECF244321}">
                <p14:modId xmlns:p14="http://schemas.microsoft.com/office/powerpoint/2010/main" val="3994845342"/>
              </p:ext>
            </p:extLst>
          </p:nvPr>
        </p:nvGraphicFramePr>
        <p:xfrm>
          <a:off x="236520" y="5786294"/>
          <a:ext cx="6986880" cy="1657080"/>
        </p:xfrm>
        <a:graphic>
          <a:graphicData uri="http://schemas.openxmlformats.org/drawingml/2006/table">
            <a:tbl>
              <a:tblPr/>
              <a:tblGrid>
                <a:gridCol w="2181960">
                  <a:extLst>
                    <a:ext uri="{9D8B030D-6E8A-4147-A177-3AD203B41FA5}">
                      <a16:colId xmlns:a16="http://schemas.microsoft.com/office/drawing/2014/main" val="20000"/>
                    </a:ext>
                  </a:extLst>
                </a:gridCol>
                <a:gridCol w="4804920">
                  <a:extLst>
                    <a:ext uri="{9D8B030D-6E8A-4147-A177-3AD203B41FA5}">
                      <a16:colId xmlns:a16="http://schemas.microsoft.com/office/drawing/2014/main" val="20001"/>
                    </a:ext>
                  </a:extLst>
                </a:gridCol>
              </a:tblGrid>
              <a:tr h="276120">
                <a:tc>
                  <a:txBody>
                    <a:bodyPr/>
                    <a:lstStyle/>
                    <a:p>
                      <a:pPr algn="ctr">
                        <a:lnSpc>
                          <a:spcPct val="107000"/>
                        </a:lnSpc>
                      </a:pPr>
                      <a:r>
                        <a:rPr lang="fr-FR" sz="1100" b="1" strike="noStrike" spc="-1">
                          <a:solidFill>
                            <a:srgbClr val="FFFFFF"/>
                          </a:solidFill>
                          <a:latin typeface="Verdana"/>
                          <a:ea typeface="Verdana"/>
                        </a:rPr>
                        <a:t>Vacances</a:t>
                      </a:r>
                      <a:endParaRPr lang="fr-FR" sz="11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D9AA1"/>
                    </a:solidFill>
                  </a:tcPr>
                </a:tc>
                <a:tc>
                  <a:txBody>
                    <a:bodyPr/>
                    <a:lstStyle/>
                    <a:p>
                      <a:pPr algn="ctr">
                        <a:lnSpc>
                          <a:spcPct val="107000"/>
                        </a:lnSpc>
                      </a:pPr>
                      <a:r>
                        <a:rPr lang="fr-FR" sz="1100" b="1" strike="noStrike" spc="-1">
                          <a:solidFill>
                            <a:srgbClr val="FFFFFF"/>
                          </a:solidFill>
                          <a:latin typeface="Verdana"/>
                          <a:ea typeface="Verdana"/>
                        </a:rPr>
                        <a:t>Périodes</a:t>
                      </a:r>
                      <a:endParaRPr lang="fr-FR" sz="11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D9AA1"/>
                    </a:solidFill>
                  </a:tcPr>
                </a:tc>
                <a:extLst>
                  <a:ext uri="{0D108BD9-81ED-4DB2-BD59-A6C34878D82A}">
                    <a16:rowId xmlns:a16="http://schemas.microsoft.com/office/drawing/2014/main" val="10000"/>
                  </a:ext>
                </a:extLst>
              </a:tr>
              <a:tr h="276120">
                <a:tc>
                  <a:txBody>
                    <a:bodyPr/>
                    <a:lstStyle/>
                    <a:p>
                      <a:pPr algn="ctr">
                        <a:lnSpc>
                          <a:spcPct val="107000"/>
                        </a:lnSpc>
                      </a:pPr>
                      <a:r>
                        <a:rPr lang="fr-FR" sz="1100" b="1" strike="noStrike" spc="-1" dirty="0">
                          <a:solidFill>
                            <a:srgbClr val="FFFFFF"/>
                          </a:solidFill>
                          <a:latin typeface="Verdana"/>
                          <a:ea typeface="Verdana"/>
                        </a:rPr>
                        <a:t>Automne</a:t>
                      </a:r>
                      <a:endParaRPr lang="fr-FR" sz="1100" b="0" strike="noStrike" spc="-1" dirty="0">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1D9AA1"/>
                    </a:solidFill>
                  </a:tcPr>
                </a:tc>
                <a:tc>
                  <a:txBody>
                    <a:bodyPr/>
                    <a:lstStyle/>
                    <a:p>
                      <a:pPr algn="ctr">
                        <a:lnSpc>
                          <a:spcPct val="107000"/>
                        </a:lnSpc>
                      </a:pPr>
                      <a:r>
                        <a:rPr lang="fr-FR" sz="1100" b="0" strike="noStrike" spc="-1" dirty="0">
                          <a:solidFill>
                            <a:srgbClr val="000000"/>
                          </a:solidFill>
                          <a:latin typeface="Verdana"/>
                          <a:ea typeface="Verdana"/>
                        </a:rPr>
                        <a:t>Du samedi 23 Octobre au dimanche 7 novembre 2021</a:t>
                      </a:r>
                      <a:endParaRPr lang="fr-FR" sz="1100" b="0" strike="noStrike" spc="-1" dirty="0">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A8ECEF"/>
                    </a:solidFill>
                  </a:tcPr>
                </a:tc>
                <a:extLst>
                  <a:ext uri="{0D108BD9-81ED-4DB2-BD59-A6C34878D82A}">
                    <a16:rowId xmlns:a16="http://schemas.microsoft.com/office/drawing/2014/main" val="10001"/>
                  </a:ext>
                </a:extLst>
              </a:tr>
              <a:tr h="276120">
                <a:tc>
                  <a:txBody>
                    <a:bodyPr/>
                    <a:lstStyle/>
                    <a:p>
                      <a:pPr algn="ctr">
                        <a:lnSpc>
                          <a:spcPct val="107000"/>
                        </a:lnSpc>
                      </a:pPr>
                      <a:r>
                        <a:rPr lang="fr-FR" sz="1100" b="1" strike="noStrike" spc="-1">
                          <a:solidFill>
                            <a:srgbClr val="FFFFFF"/>
                          </a:solidFill>
                          <a:latin typeface="Verdana"/>
                          <a:ea typeface="Verdana"/>
                        </a:rPr>
                        <a:t>Noël</a:t>
                      </a:r>
                      <a:endParaRPr lang="fr-FR" sz="11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1D9AA1"/>
                    </a:solidFill>
                  </a:tcPr>
                </a:tc>
                <a:tc>
                  <a:txBody>
                    <a:bodyPr/>
                    <a:lstStyle/>
                    <a:p>
                      <a:pPr algn="ctr">
                        <a:lnSpc>
                          <a:spcPct val="107000"/>
                        </a:lnSpc>
                      </a:pPr>
                      <a:r>
                        <a:rPr lang="fr-FR" sz="1100" b="0" strike="noStrike" spc="-1" dirty="0">
                          <a:solidFill>
                            <a:srgbClr val="000000"/>
                          </a:solidFill>
                          <a:latin typeface="Verdana"/>
                          <a:ea typeface="Verdana"/>
                        </a:rPr>
                        <a:t>Du samedi 18 décembre 2021 au dimanche 2 janvier 2022</a:t>
                      </a:r>
                      <a:endParaRPr lang="fr-FR" sz="11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4F5F7"/>
                    </a:solidFill>
                  </a:tcPr>
                </a:tc>
                <a:extLst>
                  <a:ext uri="{0D108BD9-81ED-4DB2-BD59-A6C34878D82A}">
                    <a16:rowId xmlns:a16="http://schemas.microsoft.com/office/drawing/2014/main" val="10002"/>
                  </a:ext>
                </a:extLst>
              </a:tr>
              <a:tr h="276120">
                <a:tc>
                  <a:txBody>
                    <a:bodyPr/>
                    <a:lstStyle/>
                    <a:p>
                      <a:pPr algn="ctr">
                        <a:lnSpc>
                          <a:spcPct val="107000"/>
                        </a:lnSpc>
                      </a:pPr>
                      <a:r>
                        <a:rPr lang="fr-FR" sz="1100" b="1" strike="noStrike" spc="-1">
                          <a:solidFill>
                            <a:srgbClr val="FFFFFF"/>
                          </a:solidFill>
                          <a:latin typeface="Verdana"/>
                          <a:ea typeface="Verdana"/>
                        </a:rPr>
                        <a:t>Hiver</a:t>
                      </a:r>
                      <a:endParaRPr lang="fr-FR" sz="11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1D9AA1"/>
                    </a:solidFill>
                  </a:tcPr>
                </a:tc>
                <a:tc>
                  <a:txBody>
                    <a:bodyPr/>
                    <a:lstStyle/>
                    <a:p>
                      <a:pPr algn="ctr">
                        <a:lnSpc>
                          <a:spcPct val="107000"/>
                        </a:lnSpc>
                      </a:pPr>
                      <a:r>
                        <a:rPr lang="fr-FR" sz="1100" b="0" strike="noStrike" spc="-1" dirty="0">
                          <a:solidFill>
                            <a:srgbClr val="000000"/>
                          </a:solidFill>
                          <a:latin typeface="Verdana"/>
                          <a:ea typeface="Verdana"/>
                        </a:rPr>
                        <a:t>Du samedi 19 février au dimanche 5 mars 2022</a:t>
                      </a:r>
                      <a:endParaRPr lang="fr-FR" sz="11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A8ECEF"/>
                    </a:solidFill>
                  </a:tcPr>
                </a:tc>
                <a:extLst>
                  <a:ext uri="{0D108BD9-81ED-4DB2-BD59-A6C34878D82A}">
                    <a16:rowId xmlns:a16="http://schemas.microsoft.com/office/drawing/2014/main" val="10003"/>
                  </a:ext>
                </a:extLst>
              </a:tr>
              <a:tr h="276120">
                <a:tc>
                  <a:txBody>
                    <a:bodyPr/>
                    <a:lstStyle/>
                    <a:p>
                      <a:pPr algn="ctr">
                        <a:lnSpc>
                          <a:spcPct val="107000"/>
                        </a:lnSpc>
                      </a:pPr>
                      <a:r>
                        <a:rPr lang="fr-FR" sz="1100" b="1" strike="noStrike" spc="-1">
                          <a:solidFill>
                            <a:srgbClr val="FFFFFF"/>
                          </a:solidFill>
                          <a:latin typeface="Verdana"/>
                          <a:ea typeface="Verdana"/>
                        </a:rPr>
                        <a:t>Printemps</a:t>
                      </a:r>
                      <a:endParaRPr lang="fr-FR" sz="11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1D9AA1"/>
                    </a:solidFill>
                  </a:tcPr>
                </a:tc>
                <a:tc>
                  <a:txBody>
                    <a:bodyPr/>
                    <a:lstStyle/>
                    <a:p>
                      <a:pPr algn="ctr">
                        <a:lnSpc>
                          <a:spcPct val="107000"/>
                        </a:lnSpc>
                      </a:pPr>
                      <a:r>
                        <a:rPr lang="fr-FR" sz="1100" b="0" strike="noStrike" spc="-1" dirty="0">
                          <a:solidFill>
                            <a:srgbClr val="000000"/>
                          </a:solidFill>
                          <a:latin typeface="Verdana"/>
                          <a:ea typeface="Verdana"/>
                        </a:rPr>
                        <a:t>Du samedi 23 avril au dimanche 8 mai 2022</a:t>
                      </a:r>
                      <a:endParaRPr lang="fr-FR" sz="11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4F5F7"/>
                    </a:solidFill>
                  </a:tcPr>
                </a:tc>
                <a:extLst>
                  <a:ext uri="{0D108BD9-81ED-4DB2-BD59-A6C34878D82A}">
                    <a16:rowId xmlns:a16="http://schemas.microsoft.com/office/drawing/2014/main" val="10004"/>
                  </a:ext>
                </a:extLst>
              </a:tr>
              <a:tr h="276480">
                <a:tc>
                  <a:txBody>
                    <a:bodyPr/>
                    <a:lstStyle/>
                    <a:p>
                      <a:pPr algn="ctr">
                        <a:lnSpc>
                          <a:spcPct val="107000"/>
                        </a:lnSpc>
                      </a:pPr>
                      <a:r>
                        <a:rPr lang="fr-FR" sz="1100" b="1" strike="noStrike" spc="-1">
                          <a:solidFill>
                            <a:srgbClr val="FFFFFF"/>
                          </a:solidFill>
                          <a:latin typeface="Verdana"/>
                          <a:ea typeface="Verdana"/>
                        </a:rPr>
                        <a:t>Eté </a:t>
                      </a:r>
                      <a:endParaRPr lang="fr-FR" sz="11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1D9AA1"/>
                    </a:solidFill>
                  </a:tcPr>
                </a:tc>
                <a:tc>
                  <a:txBody>
                    <a:bodyPr/>
                    <a:lstStyle/>
                    <a:p>
                      <a:pPr algn="ctr">
                        <a:lnSpc>
                          <a:spcPct val="107000"/>
                        </a:lnSpc>
                      </a:pPr>
                      <a:r>
                        <a:rPr lang="fr-FR" sz="1100" b="0" strike="noStrike" spc="-1" dirty="0">
                          <a:solidFill>
                            <a:srgbClr val="000000"/>
                          </a:solidFill>
                          <a:latin typeface="Verdana"/>
                          <a:ea typeface="Verdana"/>
                        </a:rPr>
                        <a:t>A partir du jeudi 7 juillet 2022 (après l’école)</a:t>
                      </a:r>
                      <a:endParaRPr lang="fr-FR" sz="11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A8ECEF"/>
                    </a:solid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2419FC7C-F24F-4219-837F-22F47750DC48}"/>
              </a:ext>
            </a:extLst>
          </p:cNvPr>
          <p:cNvSpPr/>
          <p:nvPr/>
        </p:nvSpPr>
        <p:spPr>
          <a:xfrm>
            <a:off x="146910" y="10332188"/>
            <a:ext cx="1384709" cy="276999"/>
          </a:xfrm>
          <a:prstGeom prst="rect">
            <a:avLst/>
          </a:prstGeom>
          <a:solidFill>
            <a:schemeClr val="accent3">
              <a:lumMod val="75000"/>
            </a:schemeClr>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150120" y="381960"/>
            <a:ext cx="6726960" cy="5853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200" b="1" strike="noStrike" cap="small" spc="-1">
                <a:solidFill>
                  <a:srgbClr val="FFFFFF"/>
                </a:solidFill>
                <a:latin typeface="Verdana"/>
                <a:ea typeface="Verdana"/>
              </a:rPr>
              <a:t>Les Prestations d’Accueil et de Loisirs</a:t>
            </a:r>
            <a:endParaRPr lang="fr-FR" sz="2200" b="0" strike="noStrike" spc="-1">
              <a:latin typeface="Arial"/>
            </a:endParaRPr>
          </a:p>
        </p:txBody>
      </p:sp>
      <p:sp>
        <p:nvSpPr>
          <p:cNvPr id="136" name="CustomShape 2"/>
          <p:cNvSpPr/>
          <p:nvPr/>
        </p:nvSpPr>
        <p:spPr>
          <a:xfrm>
            <a:off x="313920" y="1372680"/>
            <a:ext cx="6563160" cy="871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7000"/>
              </a:lnSpc>
              <a:spcAft>
                <a:spcPts val="799"/>
              </a:spcAft>
            </a:pPr>
            <a:r>
              <a:rPr lang="fr-FR" sz="1100" b="0" strike="noStrike" spc="-1" dirty="0">
                <a:solidFill>
                  <a:srgbClr val="000000"/>
                </a:solidFill>
                <a:latin typeface="Verdana"/>
                <a:ea typeface="Calibri"/>
              </a:rPr>
              <a:t>Les enfants scolarisés sur les écoles maternelle et élémentaire de la commune ont accès aux accueils de loisirs périscolaires organisés par le Service Scolaire et Périscolaire de la Mairie de </a:t>
            </a:r>
            <a:r>
              <a:rPr lang="fr-FR" sz="1100" b="0" strike="noStrike" spc="-1" dirty="0" err="1">
                <a:solidFill>
                  <a:srgbClr val="000000"/>
                </a:solidFill>
                <a:latin typeface="Verdana"/>
                <a:ea typeface="Calibri"/>
              </a:rPr>
              <a:t>Saint-Nom-La-Bretèche</a:t>
            </a:r>
            <a:r>
              <a:rPr lang="fr-FR" sz="1100" b="0" strike="noStrike" spc="-1" dirty="0">
                <a:solidFill>
                  <a:srgbClr val="000000"/>
                </a:solidFill>
                <a:latin typeface="Verdana"/>
                <a:ea typeface="Calibri"/>
              </a:rPr>
              <a:t>. L’accueil de loisirs est un lieu d’épanouissement pour l’enfant qui lui permet d’affirmer sa personnalité, de découvrir, d’expérimenter et de partager. Il lui offre des activités diverses et adaptées à son âge.</a:t>
            </a:r>
            <a:endParaRPr lang="fr-FR" sz="1100" b="0" strike="noStrike" spc="-1" dirty="0">
              <a:latin typeface="Arial"/>
            </a:endParaRPr>
          </a:p>
          <a:p>
            <a:pPr algn="just">
              <a:lnSpc>
                <a:spcPct val="107000"/>
              </a:lnSpc>
              <a:spcAft>
                <a:spcPts val="799"/>
              </a:spcAft>
            </a:pPr>
            <a:r>
              <a:rPr lang="fr-FR" sz="1100" b="0" strike="noStrike" spc="-1" dirty="0">
                <a:solidFill>
                  <a:srgbClr val="000000"/>
                </a:solidFill>
                <a:latin typeface="Verdana"/>
                <a:ea typeface="Calibri"/>
              </a:rPr>
              <a:t> </a:t>
            </a:r>
            <a:endParaRPr lang="fr-FR" sz="1100" b="0" strike="noStrike" spc="-1" dirty="0">
              <a:latin typeface="Arial"/>
            </a:endParaRPr>
          </a:p>
          <a:p>
            <a:pPr algn="just">
              <a:lnSpc>
                <a:spcPct val="107000"/>
              </a:lnSpc>
              <a:spcAft>
                <a:spcPts val="799"/>
              </a:spcAft>
            </a:pPr>
            <a:r>
              <a:rPr lang="fr-FR" sz="1100" b="1" strike="noStrike" spc="-1" dirty="0">
                <a:solidFill>
                  <a:srgbClr val="000000"/>
                </a:solidFill>
                <a:latin typeface="Verdana"/>
                <a:ea typeface="Calibri"/>
              </a:rPr>
              <a:t>Les objectifs éducatifs : </a:t>
            </a:r>
            <a:endParaRPr lang="fr-FR" sz="1100" b="0" strike="noStrike" spc="-1" dirty="0">
              <a:latin typeface="Arial"/>
            </a:endParaRPr>
          </a:p>
          <a:p>
            <a:pPr marL="343080" indent="-341640" algn="just">
              <a:lnSpc>
                <a:spcPct val="107000"/>
              </a:lnSpc>
              <a:buClr>
                <a:srgbClr val="000000"/>
              </a:buClr>
              <a:buFont typeface="Calibri"/>
              <a:buChar char="-"/>
            </a:pPr>
            <a:r>
              <a:rPr lang="fr-FR" sz="1100" b="0" strike="noStrike" spc="-1" dirty="0">
                <a:solidFill>
                  <a:srgbClr val="000000"/>
                </a:solidFill>
                <a:latin typeface="Verdana"/>
                <a:ea typeface="Calibri"/>
              </a:rPr>
              <a:t>Assurer la sécurité physique et morale de l’enfant</a:t>
            </a:r>
            <a:endParaRPr lang="fr-FR" sz="1100" b="0" strike="noStrike" spc="-1" dirty="0">
              <a:latin typeface="Arial"/>
            </a:endParaRPr>
          </a:p>
          <a:p>
            <a:pPr marL="343080" indent="-341640" algn="just">
              <a:lnSpc>
                <a:spcPct val="107000"/>
              </a:lnSpc>
              <a:buClr>
                <a:srgbClr val="000000"/>
              </a:buClr>
              <a:buFont typeface="Calibri"/>
              <a:buChar char="-"/>
            </a:pPr>
            <a:r>
              <a:rPr lang="fr-FR" sz="1100" b="0" strike="noStrike" spc="-1" dirty="0">
                <a:solidFill>
                  <a:srgbClr val="000000"/>
                </a:solidFill>
                <a:latin typeface="Verdana"/>
                <a:ea typeface="Calibri"/>
              </a:rPr>
              <a:t>Apporter aux enfants un cadre de loisirs</a:t>
            </a:r>
            <a:endParaRPr lang="fr-FR" sz="1100" b="0" strike="noStrike" spc="-1" dirty="0">
              <a:latin typeface="Arial"/>
            </a:endParaRPr>
          </a:p>
          <a:p>
            <a:pPr marL="343080" indent="-341640" algn="just">
              <a:lnSpc>
                <a:spcPct val="107000"/>
              </a:lnSpc>
              <a:buClr>
                <a:srgbClr val="000000"/>
              </a:buClr>
              <a:buFont typeface="Calibri"/>
              <a:buChar char="-"/>
            </a:pPr>
            <a:r>
              <a:rPr lang="fr-FR" sz="1100" b="0" strike="noStrike" spc="-1" dirty="0">
                <a:solidFill>
                  <a:srgbClr val="000000"/>
                </a:solidFill>
                <a:latin typeface="Verdana"/>
                <a:ea typeface="Calibri"/>
              </a:rPr>
              <a:t>Participer à l’éveil et à l’épanouissement physique, intellectuel et culturel de l’enfant</a:t>
            </a:r>
            <a:endParaRPr lang="fr-FR" sz="1100" b="0" strike="noStrike" spc="-1" dirty="0">
              <a:latin typeface="Arial"/>
            </a:endParaRPr>
          </a:p>
          <a:p>
            <a:pPr marL="343080" indent="-341640" algn="just">
              <a:lnSpc>
                <a:spcPct val="107000"/>
              </a:lnSpc>
              <a:buClr>
                <a:srgbClr val="000000"/>
              </a:buClr>
              <a:buFont typeface="Calibri"/>
              <a:buChar char="-"/>
            </a:pPr>
            <a:r>
              <a:rPr lang="fr-FR" sz="1100" b="0" strike="noStrike" spc="-1" dirty="0">
                <a:solidFill>
                  <a:srgbClr val="000000"/>
                </a:solidFill>
                <a:latin typeface="Verdana"/>
                <a:ea typeface="Calibri"/>
              </a:rPr>
              <a:t>Aider l’enfant à s’épanouir au sein d’un groupe</a:t>
            </a:r>
            <a:endParaRPr lang="fr-FR" sz="1100" b="0" strike="noStrike" spc="-1" dirty="0">
              <a:latin typeface="Arial"/>
            </a:endParaRPr>
          </a:p>
          <a:p>
            <a:pPr marL="343080" indent="-341640" algn="just">
              <a:lnSpc>
                <a:spcPct val="107000"/>
              </a:lnSpc>
              <a:buClr>
                <a:srgbClr val="000000"/>
              </a:buClr>
              <a:buFont typeface="Calibri"/>
              <a:buChar char="-"/>
            </a:pPr>
            <a:r>
              <a:rPr lang="fr-FR" sz="1100" b="0" strike="noStrike" spc="-1" dirty="0">
                <a:solidFill>
                  <a:srgbClr val="000000"/>
                </a:solidFill>
                <a:latin typeface="Verdana"/>
                <a:ea typeface="Calibri"/>
              </a:rPr>
              <a:t>Favoriser l’autonomie de l’enfant : le responsabiliser, faire en sorte qu’il soit acteur de ses loisirs</a:t>
            </a:r>
            <a:endParaRPr lang="fr-FR" sz="1100" b="0" strike="noStrike" spc="-1" dirty="0">
              <a:latin typeface="Arial"/>
            </a:endParaRPr>
          </a:p>
          <a:p>
            <a:pPr marL="343080" indent="-341640" algn="just">
              <a:lnSpc>
                <a:spcPct val="107000"/>
              </a:lnSpc>
              <a:buClr>
                <a:srgbClr val="000000"/>
              </a:buClr>
              <a:buFont typeface="Calibri"/>
              <a:buChar char="-"/>
            </a:pPr>
            <a:r>
              <a:rPr lang="fr-FR" sz="1100" b="0" strike="noStrike" spc="-1" dirty="0">
                <a:solidFill>
                  <a:srgbClr val="000000"/>
                </a:solidFill>
                <a:latin typeface="Verdana"/>
                <a:ea typeface="Calibri"/>
              </a:rPr>
              <a:t>Associer les parents, renforcer les liens avec les familles et assurer un accueil de qualité</a:t>
            </a:r>
            <a:endParaRPr lang="fr-FR" sz="1100" b="0" strike="noStrike" spc="-1" dirty="0">
              <a:latin typeface="Arial"/>
            </a:endParaRPr>
          </a:p>
          <a:p>
            <a:pPr marL="343080" indent="-341640" algn="just">
              <a:lnSpc>
                <a:spcPct val="107000"/>
              </a:lnSpc>
              <a:spcAft>
                <a:spcPts val="799"/>
              </a:spcAft>
              <a:buClr>
                <a:srgbClr val="000000"/>
              </a:buClr>
              <a:buFont typeface="Calibri"/>
              <a:buChar char="-"/>
            </a:pPr>
            <a:r>
              <a:rPr lang="fr-FR" sz="1100" b="0" strike="noStrike" spc="-1" dirty="0">
                <a:solidFill>
                  <a:srgbClr val="000000"/>
                </a:solidFill>
                <a:latin typeface="Verdana"/>
                <a:ea typeface="Calibri"/>
              </a:rPr>
              <a:t>Développer une transversalité avec les différents partenaires éducatifs</a:t>
            </a:r>
            <a:endParaRPr lang="fr-FR" sz="1100" b="0" strike="noStrike" spc="-1" dirty="0">
              <a:latin typeface="Arial"/>
            </a:endParaRPr>
          </a:p>
          <a:p>
            <a:pPr algn="just">
              <a:lnSpc>
                <a:spcPct val="107000"/>
              </a:lnSpc>
              <a:spcAft>
                <a:spcPts val="799"/>
              </a:spcAft>
            </a:pPr>
            <a:r>
              <a:rPr lang="fr-FR" sz="1100" b="0" strike="noStrike" spc="-1" dirty="0">
                <a:solidFill>
                  <a:srgbClr val="000000"/>
                </a:solidFill>
                <a:latin typeface="Verdana"/>
                <a:ea typeface="Calibri"/>
              </a:rPr>
              <a:t> </a:t>
            </a: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endParaRPr lang="fr-FR" sz="1100" b="0" strike="noStrike" spc="-1" dirty="0">
              <a:latin typeface="Arial"/>
            </a:endParaRPr>
          </a:p>
          <a:p>
            <a:pPr algn="just">
              <a:lnSpc>
                <a:spcPct val="107000"/>
              </a:lnSpc>
              <a:spcAft>
                <a:spcPts val="799"/>
              </a:spcAft>
            </a:pPr>
            <a:r>
              <a:rPr lang="fr-FR" sz="1400" b="1" u="sng" strike="noStrike" cap="small" spc="-1" dirty="0">
                <a:solidFill>
                  <a:srgbClr val="0070C0"/>
                </a:solidFill>
                <a:uFillTx/>
                <a:latin typeface="Verdana"/>
                <a:ea typeface="Verdana"/>
              </a:rPr>
              <a:t>1 – L’accueil du matin</a:t>
            </a:r>
            <a:endParaRPr lang="fr-FR" sz="1400" b="0" strike="noStrike" spc="-1" dirty="0">
              <a:latin typeface="Arial"/>
            </a:endParaRPr>
          </a:p>
          <a:p>
            <a:pPr algn="just">
              <a:lnSpc>
                <a:spcPct val="107000"/>
              </a:lnSpc>
              <a:spcAft>
                <a:spcPts val="799"/>
              </a:spcAft>
            </a:pPr>
            <a:r>
              <a:rPr lang="fr-FR" sz="1100" b="0" strike="noStrike" spc="-1" dirty="0">
                <a:solidFill>
                  <a:srgbClr val="000000"/>
                </a:solidFill>
                <a:latin typeface="Verdana"/>
                <a:ea typeface="Calibri"/>
              </a:rPr>
              <a:t>Les équipes d’animation accueillent les enfants autour d’activités libres (jeux, dessins…) dès 7h30 les lundis, mardis, jeudis et vendredis. Les accueils de loisirs se trouvent dans les locaux des écoles.</a:t>
            </a:r>
            <a:endParaRPr lang="fr-FR" sz="1100" b="0" strike="noStrike" spc="-1" dirty="0">
              <a:latin typeface="Arial"/>
            </a:endParaRPr>
          </a:p>
          <a:p>
            <a:pPr algn="just">
              <a:lnSpc>
                <a:spcPct val="107000"/>
              </a:lnSpc>
              <a:spcAft>
                <a:spcPts val="799"/>
              </a:spcAft>
            </a:pPr>
            <a:r>
              <a:rPr lang="fr-FR" sz="1100" b="0" strike="noStrike" spc="-1" dirty="0">
                <a:solidFill>
                  <a:srgbClr val="000000"/>
                </a:solidFill>
                <a:latin typeface="Verdana"/>
                <a:ea typeface="Calibri"/>
              </a:rPr>
              <a:t>Les enfants peuvent y être conduits jusqu’à :</a:t>
            </a:r>
            <a:endParaRPr lang="fr-FR" sz="1100" b="0" strike="noStrike" spc="-1" dirty="0">
              <a:latin typeface="Arial"/>
            </a:endParaRPr>
          </a:p>
          <a:p>
            <a:pPr algn="just">
              <a:lnSpc>
                <a:spcPct val="107000"/>
              </a:lnSpc>
              <a:spcAft>
                <a:spcPts val="799"/>
              </a:spcAft>
            </a:pPr>
            <a:r>
              <a:rPr lang="fr-FR" sz="1100" b="0" strike="noStrike" spc="-1" dirty="0">
                <a:solidFill>
                  <a:srgbClr val="000000"/>
                </a:solidFill>
                <a:latin typeface="Verdana"/>
                <a:ea typeface="Calibri"/>
              </a:rPr>
              <a:t> - </a:t>
            </a:r>
            <a:r>
              <a:rPr lang="fr-FR" sz="1100" b="1" strike="noStrike" spc="-1" dirty="0">
                <a:solidFill>
                  <a:srgbClr val="000000"/>
                </a:solidFill>
                <a:latin typeface="Verdana"/>
                <a:ea typeface="Calibri"/>
              </a:rPr>
              <a:t>8h15</a:t>
            </a:r>
            <a:r>
              <a:rPr lang="fr-FR" sz="1100" b="0" strike="noStrike" spc="-1" dirty="0">
                <a:solidFill>
                  <a:srgbClr val="000000"/>
                </a:solidFill>
                <a:latin typeface="Verdana"/>
                <a:ea typeface="Calibri"/>
              </a:rPr>
              <a:t> pour l’accueil maternel </a:t>
            </a:r>
            <a:endParaRPr lang="fr-FR" sz="1100" b="0" strike="noStrike" spc="-1" dirty="0">
              <a:latin typeface="Arial"/>
            </a:endParaRPr>
          </a:p>
          <a:p>
            <a:pPr algn="just">
              <a:lnSpc>
                <a:spcPct val="107000"/>
              </a:lnSpc>
              <a:spcAft>
                <a:spcPts val="799"/>
              </a:spcAft>
            </a:pPr>
            <a:r>
              <a:rPr lang="fr-FR" sz="1100" b="0" strike="noStrike" spc="-1" dirty="0">
                <a:solidFill>
                  <a:srgbClr val="000000"/>
                </a:solidFill>
                <a:latin typeface="Verdana"/>
                <a:ea typeface="Calibri"/>
              </a:rPr>
              <a:t> - </a:t>
            </a:r>
            <a:r>
              <a:rPr lang="fr-FR" sz="1100" b="1" strike="noStrike" spc="-1" dirty="0">
                <a:solidFill>
                  <a:srgbClr val="000000"/>
                </a:solidFill>
                <a:latin typeface="Verdana"/>
                <a:ea typeface="Calibri"/>
              </a:rPr>
              <a:t>8h20</a:t>
            </a:r>
            <a:r>
              <a:rPr lang="fr-FR" sz="1100" b="0" strike="noStrike" spc="-1" dirty="0">
                <a:solidFill>
                  <a:srgbClr val="000000"/>
                </a:solidFill>
                <a:latin typeface="Verdana"/>
                <a:ea typeface="Calibri"/>
              </a:rPr>
              <a:t> pour l’accueil élémentaire</a:t>
            </a:r>
            <a:endParaRPr lang="fr-FR" sz="1100" b="0" strike="noStrike" spc="-1" dirty="0">
              <a:latin typeface="Arial"/>
            </a:endParaRPr>
          </a:p>
        </p:txBody>
      </p:sp>
      <p:sp>
        <p:nvSpPr>
          <p:cNvPr id="137" name="CustomShape 3"/>
          <p:cNvSpPr/>
          <p:nvPr/>
        </p:nvSpPr>
        <p:spPr>
          <a:xfrm>
            <a:off x="6440400" y="10341720"/>
            <a:ext cx="1046520" cy="28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F096E73-C632-4B79-B4BF-766381CF4BC3}" type="slidenum">
              <a:rPr lang="fr-FR" sz="1200" b="1" strike="noStrike" spc="-1">
                <a:solidFill>
                  <a:srgbClr val="FFFFFF"/>
                </a:solidFill>
                <a:latin typeface="Verdana"/>
                <a:ea typeface="Verdana"/>
              </a:rPr>
              <a:t>4</a:t>
            </a:fld>
            <a:endParaRPr lang="fr-FR" sz="1200" b="0" strike="noStrike" spc="-1">
              <a:latin typeface="Arial"/>
            </a:endParaRPr>
          </a:p>
        </p:txBody>
      </p:sp>
      <p:sp>
        <p:nvSpPr>
          <p:cNvPr id="2" name="Rectangle 1">
            <a:extLst>
              <a:ext uri="{FF2B5EF4-FFF2-40B4-BE49-F238E27FC236}">
                <a16:creationId xmlns:a16="http://schemas.microsoft.com/office/drawing/2014/main" id="{32F29E18-A845-4481-B5EE-3D9C8E4FB044}"/>
              </a:ext>
            </a:extLst>
          </p:cNvPr>
          <p:cNvSpPr/>
          <p:nvPr/>
        </p:nvSpPr>
        <p:spPr>
          <a:xfrm>
            <a:off x="150120" y="10341720"/>
            <a:ext cx="1430430" cy="276999"/>
          </a:xfrm>
          <a:prstGeom prst="rect">
            <a:avLst/>
          </a:prstGeom>
          <a:solidFill>
            <a:srgbClr val="00B0F0"/>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pic>
        <p:nvPicPr>
          <p:cNvPr id="4" name="Image 3" descr="Une image contenant personne, groupe, danseur, sport&#10;&#10;Description générée automatiquement">
            <a:extLst>
              <a:ext uri="{FF2B5EF4-FFF2-40B4-BE49-F238E27FC236}">
                <a16:creationId xmlns:a16="http://schemas.microsoft.com/office/drawing/2014/main" id="{73AF212B-C83A-4BFF-8F1E-8C024C7EA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850" y="4833904"/>
            <a:ext cx="4305300" cy="32155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229680" y="525240"/>
            <a:ext cx="7027200" cy="100300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7000"/>
              </a:lnSpc>
              <a:spcAft>
                <a:spcPts val="799"/>
              </a:spcAft>
            </a:pPr>
            <a:r>
              <a:rPr lang="fr-FR" sz="1400" b="1" u="sng" strike="noStrike" cap="small" spc="-1" dirty="0">
                <a:solidFill>
                  <a:srgbClr val="0070C0"/>
                </a:solidFill>
                <a:uFillTx/>
                <a:latin typeface="Verdana"/>
                <a:ea typeface="Calibri"/>
              </a:rPr>
              <a:t>2- La Restauration scolaire</a:t>
            </a:r>
            <a:endParaRPr lang="fr-FR" sz="1400" b="0" strike="noStrike" spc="-1" dirty="0">
              <a:latin typeface="Arial"/>
            </a:endParaRPr>
          </a:p>
          <a:p>
            <a:pPr algn="just">
              <a:lnSpc>
                <a:spcPct val="107000"/>
              </a:lnSpc>
              <a:spcAft>
                <a:spcPts val="799"/>
              </a:spcAft>
            </a:pPr>
            <a:r>
              <a:rPr lang="fr-FR" sz="1100" b="0" strike="noStrike" spc="-1" dirty="0">
                <a:solidFill>
                  <a:srgbClr val="000000"/>
                </a:solidFill>
                <a:latin typeface="Verdana"/>
                <a:ea typeface="Calibri"/>
              </a:rPr>
              <a:t>Le temps de pause méridienne se déroule sur chacune des écoles de la ville les lundis, mardis, jeudis et vendredis de 11h30 à 13h20. </a:t>
            </a:r>
            <a:endParaRPr lang="fr-FR" sz="1100" b="0" strike="noStrike" spc="-1" dirty="0">
              <a:latin typeface="Arial"/>
            </a:endParaRPr>
          </a:p>
          <a:p>
            <a:pPr algn="just">
              <a:lnSpc>
                <a:spcPct val="107000"/>
              </a:lnSpc>
              <a:spcBef>
                <a:spcPts val="1199"/>
              </a:spcBef>
              <a:spcAft>
                <a:spcPts val="799"/>
              </a:spcAft>
            </a:pPr>
            <a:r>
              <a:rPr lang="fr-FR" sz="1100" b="1" strike="noStrike" spc="-1" dirty="0">
                <a:solidFill>
                  <a:srgbClr val="0070C0"/>
                </a:solidFill>
                <a:latin typeface="Verdana"/>
                <a:ea typeface="Calibri"/>
              </a:rPr>
              <a:t>	</a:t>
            </a:r>
            <a:r>
              <a:rPr lang="fr-FR" sz="1200" b="1" strike="noStrike" spc="-1" dirty="0">
                <a:solidFill>
                  <a:srgbClr val="0070C0"/>
                </a:solidFill>
                <a:latin typeface="Verdana"/>
                <a:ea typeface="Calibri"/>
              </a:rPr>
              <a:t>L’encadrement des enfants </a:t>
            </a:r>
            <a:r>
              <a:rPr lang="fr-FR" sz="1100" b="0" strike="noStrike" spc="-1" dirty="0">
                <a:solidFill>
                  <a:srgbClr val="000000"/>
                </a:solidFill>
                <a:latin typeface="Verdana"/>
                <a:ea typeface="Calibri"/>
              </a:rPr>
              <a:t> </a:t>
            </a:r>
            <a:endParaRPr lang="fr-FR" sz="1100" b="0" strike="noStrike" spc="-1" dirty="0">
              <a:latin typeface="Arial"/>
            </a:endParaRPr>
          </a:p>
          <a:p>
            <a:pPr algn="just">
              <a:lnSpc>
                <a:spcPct val="100000"/>
              </a:lnSpc>
              <a:spcAft>
                <a:spcPts val="601"/>
              </a:spcAft>
            </a:pPr>
            <a:r>
              <a:rPr lang="fr-FR" sz="1100" b="0" strike="noStrike" spc="-1" dirty="0">
                <a:solidFill>
                  <a:srgbClr val="000000"/>
                </a:solidFill>
                <a:latin typeface="Verdana"/>
                <a:ea typeface="Calibri"/>
              </a:rPr>
              <a:t>La prise en charge des enfants est assurée par du personnel employé par la commune. Une transition est alors mise en place avec les enseignants qui prennent le relais, à 13h20 avant la reprise des cours.</a:t>
            </a:r>
            <a:endParaRPr lang="fr-FR" sz="1100" b="0" strike="noStrike" spc="-1" dirty="0">
              <a:latin typeface="Arial"/>
            </a:endParaRPr>
          </a:p>
          <a:p>
            <a:pPr algn="just">
              <a:lnSpc>
                <a:spcPct val="100000"/>
              </a:lnSpc>
              <a:spcAft>
                <a:spcPts val="601"/>
              </a:spcAft>
            </a:pPr>
            <a:r>
              <a:rPr lang="fr-FR" sz="1100" b="0" strike="noStrike" spc="-1" dirty="0">
                <a:solidFill>
                  <a:srgbClr val="000000"/>
                </a:solidFill>
                <a:latin typeface="Verdana"/>
                <a:ea typeface="Calibri"/>
              </a:rPr>
              <a:t>Le rôle des encadrants est d’une part, de s’assurer que les enfants mangent suffisamment en les incitant à goûter les divers aliments et d’autre part, d’animer ce moment d’interclasse par la mise en place d’activités libres ou encadrées. Les encadrants garantissent la sécurité des enfants tout en leur apprenant les règles de vie en collectivité. </a:t>
            </a:r>
            <a:endParaRPr lang="fr-FR" sz="1100" b="0" strike="noStrike" spc="-1" dirty="0">
              <a:latin typeface="Arial"/>
            </a:endParaRPr>
          </a:p>
          <a:p>
            <a:pPr algn="just">
              <a:lnSpc>
                <a:spcPct val="100000"/>
              </a:lnSpc>
              <a:spcAft>
                <a:spcPts val="601"/>
              </a:spcAft>
            </a:pPr>
            <a:r>
              <a:rPr lang="fr-FR" sz="1100" b="0" strike="noStrike" spc="-1" dirty="0">
                <a:solidFill>
                  <a:srgbClr val="000000"/>
                </a:solidFill>
                <a:latin typeface="Verdana"/>
                <a:ea typeface="Calibri"/>
              </a:rPr>
              <a:t>En fin d’année scolaire, des passerelles peuvent être organisées sur le temps de restauration pour permettre aux enfants de Grande Section de maternelle qui entreront au Cours Préparatoire de se familiariser avec leur future école et ainsi découvrir le fonctionnement et l’équipe de la cantine. </a:t>
            </a:r>
            <a:r>
              <a:rPr lang="fr-FR" sz="1100" b="1" strike="noStrike" spc="-1" dirty="0">
                <a:solidFill>
                  <a:srgbClr val="0070C0"/>
                </a:solidFill>
                <a:latin typeface="Verdana"/>
                <a:ea typeface="Calibri"/>
              </a:rPr>
              <a:t>	</a:t>
            </a:r>
            <a:endParaRPr lang="fr-FR" sz="1100" b="0" strike="noStrike" spc="-1" dirty="0">
              <a:latin typeface="Arial"/>
            </a:endParaRPr>
          </a:p>
          <a:p>
            <a:pPr algn="just">
              <a:lnSpc>
                <a:spcPct val="100000"/>
              </a:lnSpc>
              <a:spcAft>
                <a:spcPts val="601"/>
              </a:spcAft>
            </a:pPr>
            <a:endParaRPr lang="fr-FR" sz="1100" b="0" strike="noStrike" spc="-1" dirty="0">
              <a:latin typeface="Arial"/>
            </a:endParaRPr>
          </a:p>
          <a:p>
            <a:pPr algn="just">
              <a:lnSpc>
                <a:spcPct val="100000"/>
              </a:lnSpc>
              <a:spcAft>
                <a:spcPts val="601"/>
              </a:spcAft>
            </a:pPr>
            <a:endParaRPr lang="fr-FR" sz="1100" b="0" strike="noStrike" spc="-1" dirty="0">
              <a:latin typeface="Arial"/>
            </a:endParaRPr>
          </a:p>
          <a:p>
            <a:pPr algn="just">
              <a:lnSpc>
                <a:spcPct val="100000"/>
              </a:lnSpc>
              <a:spcAft>
                <a:spcPts val="601"/>
              </a:spcAft>
            </a:pPr>
            <a:endParaRPr lang="fr-FR" sz="1100" b="0" strike="noStrike" spc="-1" dirty="0">
              <a:latin typeface="Arial"/>
            </a:endParaRPr>
          </a:p>
          <a:p>
            <a:pPr algn="just">
              <a:lnSpc>
                <a:spcPct val="100000"/>
              </a:lnSpc>
              <a:spcAft>
                <a:spcPts val="601"/>
              </a:spcAft>
            </a:pPr>
            <a:endParaRPr lang="fr-FR" sz="1100" b="0" strike="noStrike" spc="-1" dirty="0">
              <a:latin typeface="Arial"/>
            </a:endParaRPr>
          </a:p>
          <a:p>
            <a:pPr algn="just">
              <a:lnSpc>
                <a:spcPct val="100000"/>
              </a:lnSpc>
              <a:spcAft>
                <a:spcPts val="601"/>
              </a:spcAft>
            </a:pPr>
            <a:endParaRPr lang="fr-FR" sz="1100" b="0" strike="noStrike" spc="-1" dirty="0">
              <a:latin typeface="Arial"/>
            </a:endParaRPr>
          </a:p>
          <a:p>
            <a:pPr algn="just">
              <a:lnSpc>
                <a:spcPct val="100000"/>
              </a:lnSpc>
              <a:spcAft>
                <a:spcPts val="601"/>
              </a:spcAft>
            </a:pPr>
            <a:endParaRPr lang="fr-FR" sz="1100" b="0" strike="noStrike" spc="-1" dirty="0">
              <a:latin typeface="Arial"/>
            </a:endParaRPr>
          </a:p>
          <a:p>
            <a:pPr algn="just">
              <a:lnSpc>
                <a:spcPct val="100000"/>
              </a:lnSpc>
              <a:spcAft>
                <a:spcPts val="601"/>
              </a:spcAft>
            </a:pPr>
            <a:endParaRPr lang="fr-FR" sz="1100" b="0" strike="noStrike" spc="-1" dirty="0">
              <a:latin typeface="Arial"/>
            </a:endParaRPr>
          </a:p>
          <a:p>
            <a:pPr algn="just">
              <a:lnSpc>
                <a:spcPct val="100000"/>
              </a:lnSpc>
              <a:spcAft>
                <a:spcPts val="601"/>
              </a:spcAft>
            </a:pPr>
            <a:endParaRPr lang="fr-FR" sz="1100" b="0" strike="noStrike" spc="-1" dirty="0">
              <a:latin typeface="Arial"/>
            </a:endParaRPr>
          </a:p>
          <a:p>
            <a:pPr algn="just">
              <a:lnSpc>
                <a:spcPct val="100000"/>
              </a:lnSpc>
              <a:spcAft>
                <a:spcPts val="601"/>
              </a:spcAft>
            </a:pPr>
            <a:endParaRPr lang="fr-FR" sz="1100" b="0" strike="noStrike" spc="-1" dirty="0">
              <a:latin typeface="Arial"/>
            </a:endParaRPr>
          </a:p>
          <a:p>
            <a:pPr algn="just">
              <a:lnSpc>
                <a:spcPct val="107000"/>
              </a:lnSpc>
              <a:spcBef>
                <a:spcPts val="1199"/>
              </a:spcBef>
              <a:spcAft>
                <a:spcPts val="799"/>
              </a:spcAft>
            </a:pPr>
            <a:r>
              <a:rPr lang="fr-FR" sz="1200" b="1" strike="noStrike" spc="-1" dirty="0">
                <a:solidFill>
                  <a:srgbClr val="0070C0"/>
                </a:solidFill>
                <a:latin typeface="Verdana"/>
                <a:ea typeface="Calibri"/>
              </a:rPr>
              <a:t>Les Menus</a:t>
            </a:r>
            <a:r>
              <a:rPr lang="fr-FR" sz="1100" b="0" strike="noStrike" spc="-1" dirty="0">
                <a:solidFill>
                  <a:srgbClr val="000000"/>
                </a:solidFill>
                <a:latin typeface="Verdana"/>
                <a:ea typeface="Calibri"/>
              </a:rPr>
              <a:t> </a:t>
            </a:r>
            <a:endParaRPr lang="fr-FR" sz="1100" b="0" strike="noStrike" spc="-1" dirty="0">
              <a:latin typeface="Arial"/>
            </a:endParaRPr>
          </a:p>
          <a:p>
            <a:pPr algn="just">
              <a:lnSpc>
                <a:spcPct val="100000"/>
              </a:lnSpc>
              <a:spcAft>
                <a:spcPts val="601"/>
              </a:spcAft>
            </a:pPr>
            <a:r>
              <a:rPr lang="fr-FR" sz="1100" b="0" strike="noStrike" spc="-1" dirty="0">
                <a:solidFill>
                  <a:srgbClr val="000000"/>
                </a:solidFill>
                <a:latin typeface="Verdana"/>
                <a:ea typeface="Times New Roman"/>
              </a:rPr>
              <a:t>Les repas sont préparés par la société Elior dans le cadre d’un marché communal de restauration scolaire.</a:t>
            </a:r>
          </a:p>
          <a:p>
            <a:pPr algn="just">
              <a:spcAft>
                <a:spcPts val="601"/>
              </a:spcAft>
            </a:pPr>
            <a:r>
              <a:rPr lang="fr-FR" sz="1100" spc="-1" dirty="0">
                <a:solidFill>
                  <a:srgbClr val="000000"/>
                </a:solidFill>
                <a:latin typeface="Verdana"/>
                <a:ea typeface="Times New Roman"/>
              </a:rPr>
              <a:t>L’école élémentaire bénéficie de repas cuisinés sur place. </a:t>
            </a:r>
            <a:r>
              <a:rPr lang="fr-FR" sz="1100" b="0" strike="noStrike" spc="-1" dirty="0">
                <a:solidFill>
                  <a:srgbClr val="000000"/>
                </a:solidFill>
                <a:latin typeface="Verdana"/>
                <a:ea typeface="Times New Roman"/>
              </a:rPr>
              <a:t>Un cuisinier est mis à disposition de la commune. Aidé du personnel municipal de restauration, il a pour mission d’offrir des prestations de qualité aux enfants </a:t>
            </a:r>
            <a:r>
              <a:rPr lang="fr-FR" sz="1100" b="0" strike="noStrike" spc="-1" dirty="0" err="1">
                <a:solidFill>
                  <a:srgbClr val="000000"/>
                </a:solidFill>
                <a:latin typeface="Verdana"/>
                <a:ea typeface="Times New Roman"/>
              </a:rPr>
              <a:t>nonnais-bretêchois</a:t>
            </a:r>
            <a:r>
              <a:rPr lang="fr-FR" sz="1100" b="0" strike="noStrike" spc="-1" dirty="0">
                <a:solidFill>
                  <a:srgbClr val="000000"/>
                </a:solidFill>
                <a:latin typeface="Verdana"/>
                <a:ea typeface="Times New Roman"/>
              </a:rPr>
              <a:t>.</a:t>
            </a:r>
            <a:endParaRPr lang="fr-FR" sz="1100" b="0" strike="noStrike" spc="-1" dirty="0">
              <a:latin typeface="Arial"/>
            </a:endParaRPr>
          </a:p>
          <a:p>
            <a:pPr algn="just">
              <a:lnSpc>
                <a:spcPct val="100000"/>
              </a:lnSpc>
              <a:spcAft>
                <a:spcPts val="601"/>
              </a:spcAft>
            </a:pPr>
            <a:r>
              <a:rPr lang="fr-FR" sz="1100" spc="-1" dirty="0">
                <a:solidFill>
                  <a:srgbClr val="000000"/>
                </a:solidFill>
                <a:latin typeface="Verdana"/>
                <a:ea typeface="Times New Roman"/>
              </a:rPr>
              <a:t>Le réfectoire de l’école maternelle est approvisionné en liaison froide en direct de la cuisine centrale de Maule, ce sont également deux personnels de restauration municipaux qui sont en charge de la réchauffe, de la petite préparation et du service. Les repas sont servis à table aux enfants.</a:t>
            </a:r>
            <a:r>
              <a:rPr lang="fr-FR" sz="1100" b="0" strike="noStrike" spc="-1" dirty="0">
                <a:solidFill>
                  <a:srgbClr val="000000"/>
                </a:solidFill>
                <a:latin typeface="Verdana"/>
                <a:ea typeface="Times New Roman"/>
              </a:rPr>
              <a:t> </a:t>
            </a:r>
          </a:p>
          <a:p>
            <a:pPr algn="just"/>
            <a:r>
              <a:rPr lang="fr-FR" sz="1100" dirty="0">
                <a:effectLst/>
                <a:latin typeface="Verdana" panose="020B0604030504040204" pitchFamily="34" charset="0"/>
                <a:ea typeface="Verdana" panose="020B0604030504040204" pitchFamily="34" charset="0"/>
              </a:rPr>
              <a:t>Un nouveau marché de restauration, construit en concertation élargie, sera mis en place : plus qualitatif, il enrichira l’offre </a:t>
            </a:r>
            <a:r>
              <a:rPr lang="fr-FR" sz="1100" dirty="0">
                <a:latin typeface="Verdana" panose="020B0604030504040204" pitchFamily="34" charset="0"/>
                <a:ea typeface="Verdana" panose="020B0604030504040204" pitchFamily="34" charset="0"/>
              </a:rPr>
              <a:t>précédente avec de nouveaux engagements tels que des recettes faites maison et une alimentation durable comprenant davantage de produits BIO.</a:t>
            </a:r>
          </a:p>
          <a:p>
            <a:pPr algn="just"/>
            <a:endParaRPr lang="fr-FR" sz="1100" dirty="0">
              <a:latin typeface="Verdana" panose="020B0604030504040204" pitchFamily="34" charset="0"/>
              <a:ea typeface="Verdana" panose="020B0604030504040204" pitchFamily="34" charset="0"/>
            </a:endParaRPr>
          </a:p>
          <a:p>
            <a:pPr algn="just">
              <a:lnSpc>
                <a:spcPct val="100000"/>
              </a:lnSpc>
              <a:spcAft>
                <a:spcPts val="601"/>
              </a:spcAft>
            </a:pPr>
            <a:r>
              <a:rPr lang="fr-FR" sz="1100" b="0" strike="noStrike" spc="-1" dirty="0">
                <a:solidFill>
                  <a:srgbClr val="000000"/>
                </a:solidFill>
                <a:latin typeface="Verdana"/>
                <a:ea typeface="Times New Roman"/>
              </a:rPr>
              <a:t>Les commissions menus sont composées des cuisiniers, d’une diététicienne ELIOR, du personnel communal de restauration, du service scolaire, d’élus de la commune et de représentants de parents d’élèves volontaires.  Elles permettent de définir les menus proposés aux enfants.</a:t>
            </a:r>
            <a:endParaRPr lang="fr-FR" sz="1100" b="0" strike="noStrike" spc="-1" dirty="0">
              <a:latin typeface="Arial"/>
            </a:endParaRPr>
          </a:p>
          <a:p>
            <a:pPr algn="just">
              <a:lnSpc>
                <a:spcPct val="100000"/>
              </a:lnSpc>
              <a:spcAft>
                <a:spcPts val="601"/>
              </a:spcAft>
            </a:pPr>
            <a:r>
              <a:rPr lang="fr-FR" sz="1100" b="0" strike="noStrike" spc="-1" dirty="0">
                <a:solidFill>
                  <a:srgbClr val="000000"/>
                </a:solidFill>
                <a:latin typeface="Verdana"/>
                <a:ea typeface="Times New Roman"/>
              </a:rPr>
              <a:t>Les menus sont consultables sur les panneaux à l’entrée des écoles, à l’accueil du service scolaire et périscolaire en mairie et téléchargeables sur le site internet de la commune : </a:t>
            </a:r>
            <a:r>
              <a:rPr lang="fr-FR" sz="1100" b="0" u="sng" strike="noStrike" spc="-1" dirty="0">
                <a:solidFill>
                  <a:srgbClr val="6EAC1C"/>
                </a:solidFill>
                <a:uFillTx/>
                <a:latin typeface="Verdana"/>
                <a:ea typeface="Times New Roman"/>
                <a:hlinkClick r:id="rId2"/>
              </a:rPr>
              <a:t>www.saint-nom-la-breteche.fr</a:t>
            </a:r>
            <a:r>
              <a:rPr lang="fr-FR" sz="1100" b="0" strike="noStrike" spc="-1" dirty="0">
                <a:solidFill>
                  <a:srgbClr val="000000"/>
                </a:solidFill>
                <a:latin typeface="Verdana"/>
                <a:ea typeface="Times New Roman"/>
              </a:rPr>
              <a:t> </a:t>
            </a:r>
            <a:endParaRPr lang="fr-FR" sz="1100" b="0" strike="noStrike" spc="-1" dirty="0">
              <a:latin typeface="Arial"/>
            </a:endParaRPr>
          </a:p>
          <a:p>
            <a:pPr algn="just">
              <a:lnSpc>
                <a:spcPct val="100000"/>
              </a:lnSpc>
              <a:spcBef>
                <a:spcPts val="1199"/>
              </a:spcBef>
              <a:spcAft>
                <a:spcPts val="751"/>
              </a:spcAft>
            </a:pPr>
            <a:r>
              <a:rPr lang="fr-FR" sz="1100" b="1" strike="noStrike" spc="-1" dirty="0">
                <a:solidFill>
                  <a:srgbClr val="0070C0"/>
                </a:solidFill>
                <a:latin typeface="Verdana"/>
                <a:ea typeface="Times New Roman"/>
              </a:rPr>
              <a:t>	</a:t>
            </a:r>
            <a:endParaRPr lang="fr-FR" sz="1100" b="0" strike="noStrike" spc="-1" dirty="0">
              <a:latin typeface="Arial"/>
            </a:endParaRPr>
          </a:p>
        </p:txBody>
      </p:sp>
      <p:sp>
        <p:nvSpPr>
          <p:cNvPr id="140" name="CustomShape 2"/>
          <p:cNvSpPr/>
          <p:nvPr/>
        </p:nvSpPr>
        <p:spPr>
          <a:xfrm>
            <a:off x="6440400" y="10293480"/>
            <a:ext cx="1046520" cy="30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1442ADF-6384-4B95-A5F1-E5EA64F7E71C}" type="slidenum">
              <a:rPr lang="fr-FR" sz="1200" b="1" strike="noStrike" spc="-1">
                <a:solidFill>
                  <a:srgbClr val="FFFFFF"/>
                </a:solidFill>
                <a:latin typeface="Verdana"/>
                <a:ea typeface="Verdana"/>
              </a:rPr>
              <a:t>5</a:t>
            </a:fld>
            <a:endParaRPr lang="fr-FR" sz="1200" b="0" strike="noStrike" spc="-1">
              <a:latin typeface="Arial"/>
            </a:endParaRPr>
          </a:p>
        </p:txBody>
      </p:sp>
      <p:sp>
        <p:nvSpPr>
          <p:cNvPr id="2" name="Rectangle 1">
            <a:extLst>
              <a:ext uri="{FF2B5EF4-FFF2-40B4-BE49-F238E27FC236}">
                <a16:creationId xmlns:a16="http://schemas.microsoft.com/office/drawing/2014/main" id="{771AC0FE-A155-40B1-B7E6-E45C89E2B4A4}"/>
              </a:ext>
            </a:extLst>
          </p:cNvPr>
          <p:cNvSpPr/>
          <p:nvPr/>
        </p:nvSpPr>
        <p:spPr>
          <a:xfrm>
            <a:off x="-360" y="10343376"/>
            <a:ext cx="1493519" cy="276999"/>
          </a:xfrm>
          <a:prstGeom prst="rect">
            <a:avLst/>
          </a:prstGeom>
          <a:solidFill>
            <a:srgbClr val="00B0F0"/>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pic>
        <p:nvPicPr>
          <p:cNvPr id="4" name="Image 3" descr="Une image contenant personne, enfant, intérieur, chambre d’hôpital&#10;&#10;Description générée automatiquement">
            <a:extLst>
              <a:ext uri="{FF2B5EF4-FFF2-40B4-BE49-F238E27FC236}">
                <a16:creationId xmlns:a16="http://schemas.microsoft.com/office/drawing/2014/main" id="{13FE7377-1218-4294-98C4-9A8EBDD2B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309" y="3806385"/>
            <a:ext cx="3357619" cy="25182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288360" y="355153"/>
            <a:ext cx="6875280" cy="32250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Bef>
                <a:spcPts val="1199"/>
              </a:spcBef>
              <a:spcAft>
                <a:spcPts val="751"/>
              </a:spcAft>
            </a:pPr>
            <a:r>
              <a:rPr lang="fr-FR" sz="1200" b="1" strike="noStrike" spc="-1" dirty="0">
                <a:solidFill>
                  <a:srgbClr val="0070C0"/>
                </a:solidFill>
                <a:latin typeface="Verdana"/>
                <a:ea typeface="Times New Roman"/>
              </a:rPr>
              <a:t>	Les allergies alimentaires</a:t>
            </a:r>
            <a:r>
              <a:rPr lang="fr-FR" sz="1100" b="0" strike="noStrike" spc="-1" dirty="0">
                <a:solidFill>
                  <a:srgbClr val="000000"/>
                </a:solidFill>
                <a:latin typeface="Verdana"/>
                <a:ea typeface="Times New Roman"/>
              </a:rPr>
              <a:t> </a:t>
            </a:r>
            <a:endParaRPr lang="fr-FR" sz="1100" b="0" strike="noStrike" spc="-1" dirty="0">
              <a:latin typeface="Arial"/>
            </a:endParaRPr>
          </a:p>
          <a:p>
            <a:pPr algn="just">
              <a:lnSpc>
                <a:spcPct val="100000"/>
              </a:lnSpc>
              <a:spcAft>
                <a:spcPts val="601"/>
              </a:spcAft>
            </a:pPr>
            <a:r>
              <a:rPr lang="fr-FR" sz="1100" b="0" strike="noStrike" spc="-1" dirty="0">
                <a:solidFill>
                  <a:srgbClr val="000000"/>
                </a:solidFill>
                <a:latin typeface="Verdana"/>
                <a:ea typeface="Calibri"/>
              </a:rPr>
              <a:t>Les enfants ayant une allergie alimentaire peuvent être accueillis dans le cadre d’un Protocole d'Accueil Individualisé (PAI) (cf. Chapitre Santé). Celui-ci doit être établi avec votre médecin. Il sera ensuite visé par le médecin scolaire, le directeur de l’école et la mairie. </a:t>
            </a:r>
            <a:endParaRPr lang="fr-FR" sz="1100" b="0" strike="noStrike" spc="-1" dirty="0">
              <a:latin typeface="Arial"/>
            </a:endParaRPr>
          </a:p>
          <a:p>
            <a:pPr algn="just">
              <a:lnSpc>
                <a:spcPct val="100000"/>
              </a:lnSpc>
              <a:spcAft>
                <a:spcPts val="601"/>
              </a:spcAft>
            </a:pPr>
            <a:r>
              <a:rPr lang="fr-FR" sz="1100" b="0" strike="noStrike" spc="-1" dirty="0">
                <a:solidFill>
                  <a:srgbClr val="000000"/>
                </a:solidFill>
                <a:latin typeface="Verdana"/>
                <a:ea typeface="Calibri"/>
              </a:rPr>
              <a:t>Ce protocole impose aux familles le portage systématique des repas de l’enfant sur tous les temps périscolaires (restauration et goûter). Les repas destinés à être réchauffés au micro-ondes doivent être stockés avec un accumulateur de froid dans une boîte hermétique étiquetée au nom de l’enfant et stockée dans un sac isotherme nominatif pour ne pas rompre la chaîne du froid. </a:t>
            </a:r>
            <a:endParaRPr lang="fr-FR" sz="1100" b="0" strike="noStrike" spc="-1" dirty="0">
              <a:latin typeface="Arial"/>
            </a:endParaRPr>
          </a:p>
          <a:p>
            <a:pPr algn="just">
              <a:lnSpc>
                <a:spcPct val="100000"/>
              </a:lnSpc>
              <a:spcAft>
                <a:spcPts val="601"/>
              </a:spcAft>
            </a:pPr>
            <a:r>
              <a:rPr lang="fr-FR" sz="1100" b="0" strike="noStrike" spc="-1" dirty="0">
                <a:solidFill>
                  <a:srgbClr val="000000"/>
                </a:solidFill>
                <a:latin typeface="Verdana"/>
                <a:ea typeface="Calibri"/>
              </a:rPr>
              <a:t>Lors de l'arrivée de l'enfant à l'école, le panier doit être remis à l’équipe d’encadrement périscolaire. Le sac isotherme devra être récupéré avant de partir le soir et nettoyé pour le lendemain. </a:t>
            </a:r>
            <a:endParaRPr lang="fr-FR" sz="1100" b="0" strike="noStrike" spc="-1" dirty="0">
              <a:latin typeface="Arial"/>
            </a:endParaRPr>
          </a:p>
          <a:p>
            <a:pPr algn="just">
              <a:lnSpc>
                <a:spcPct val="100000"/>
              </a:lnSpc>
              <a:spcAft>
                <a:spcPts val="601"/>
              </a:spcAft>
            </a:pPr>
            <a:r>
              <a:rPr lang="fr-FR" sz="1100" b="0" strike="noStrike" spc="-1" dirty="0">
                <a:solidFill>
                  <a:srgbClr val="000000"/>
                </a:solidFill>
                <a:latin typeface="Verdana"/>
                <a:ea typeface="Calibri"/>
              </a:rPr>
              <a:t>Les enfants présentant une allergie alimentaire ne seront pas accueillis à la restauration sans PAI. Aucune éviction alimentaire ne pourra être effectuée. </a:t>
            </a:r>
            <a:endParaRPr lang="fr-FR" sz="1100" b="0" strike="noStrike" spc="-1" dirty="0">
              <a:latin typeface="Arial"/>
            </a:endParaRPr>
          </a:p>
          <a:p>
            <a:pPr algn="just">
              <a:lnSpc>
                <a:spcPct val="100000"/>
              </a:lnSpc>
              <a:spcAft>
                <a:spcPts val="601"/>
              </a:spcAft>
            </a:pPr>
            <a:r>
              <a:rPr lang="fr-FR" sz="1100" b="0" strike="noStrike" spc="-1" dirty="0">
                <a:solidFill>
                  <a:srgbClr val="000000"/>
                </a:solidFill>
                <a:latin typeface="Verdana"/>
                <a:ea typeface="Calibri"/>
              </a:rPr>
              <a:t>Un tarif particulier sera proposé aux familles dont les enfants bénéficient d’un PAI alimentaire pour la </a:t>
            </a:r>
            <a:r>
              <a:rPr lang="fr-FR" sz="1100" strike="noStrike" spc="-1" dirty="0">
                <a:latin typeface="Verdana"/>
                <a:ea typeface="Calibri"/>
              </a:rPr>
              <a:t>re</a:t>
            </a:r>
            <a:r>
              <a:rPr lang="fr-FR" sz="1100" b="0" strike="noStrike" spc="-1" dirty="0">
                <a:solidFill>
                  <a:srgbClr val="000000"/>
                </a:solidFill>
                <a:latin typeface="Verdana"/>
                <a:ea typeface="Calibri"/>
              </a:rPr>
              <a:t>stauration scolaire.</a:t>
            </a:r>
            <a:endParaRPr lang="fr-FR" sz="1100" b="0" strike="noStrike" spc="-1" dirty="0">
              <a:latin typeface="Arial"/>
            </a:endParaRPr>
          </a:p>
        </p:txBody>
      </p:sp>
      <p:sp>
        <p:nvSpPr>
          <p:cNvPr id="143" name="CustomShape 2"/>
          <p:cNvSpPr/>
          <p:nvPr/>
        </p:nvSpPr>
        <p:spPr>
          <a:xfrm>
            <a:off x="263334" y="3605279"/>
            <a:ext cx="6900306" cy="35254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7000"/>
              </a:lnSpc>
              <a:spcBef>
                <a:spcPts val="601"/>
              </a:spcBef>
              <a:spcAft>
                <a:spcPts val="799"/>
              </a:spcAft>
            </a:pPr>
            <a:r>
              <a:rPr lang="fr-FR" sz="1400" b="1" u="sng" strike="noStrike" cap="small" spc="-1" dirty="0">
                <a:solidFill>
                  <a:srgbClr val="0070C0"/>
                </a:solidFill>
                <a:uFillTx/>
                <a:latin typeface="Verdana"/>
                <a:ea typeface="Verdana"/>
              </a:rPr>
              <a:t>3- L’accueil du soir</a:t>
            </a:r>
            <a:r>
              <a:rPr lang="fr-FR" sz="1400" b="1" u="sng" strike="noStrike" cap="small" spc="-1" dirty="0">
                <a:solidFill>
                  <a:srgbClr val="000000"/>
                </a:solidFill>
                <a:uFillTx/>
                <a:latin typeface="Verdana"/>
                <a:ea typeface="Verdana"/>
              </a:rPr>
              <a:t> </a:t>
            </a:r>
            <a:endParaRPr lang="fr-FR" sz="14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Les accueils du soir sont ouverts, après la classe de </a:t>
            </a:r>
            <a:r>
              <a:rPr lang="fr-FR" sz="1100" b="1" strike="noStrike" spc="-1" dirty="0">
                <a:solidFill>
                  <a:srgbClr val="000000"/>
                </a:solidFill>
                <a:latin typeface="Verdana"/>
                <a:ea typeface="Calibri"/>
              </a:rPr>
              <a:t>16h30 à 19h </a:t>
            </a:r>
            <a:r>
              <a:rPr lang="fr-FR" sz="1100" b="0" strike="noStrike" spc="-1" dirty="0">
                <a:solidFill>
                  <a:srgbClr val="000000"/>
                </a:solidFill>
                <a:latin typeface="Verdana"/>
                <a:ea typeface="Calibri"/>
              </a:rPr>
              <a:t>les lundis, mardis, jeudis et vendredis pour les enfants scolarisés sur les écoles de la commune. </a:t>
            </a:r>
            <a:endParaRPr lang="fr-FR" sz="11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A la sortie de classe, les enfants sont regroupés pour le temps du goûter. Vers 17h, des activités, libres ou encadrées sont proposées aux enfants par les équipes d’animation. Ces activités répondent avant tout aux envies et besoins des enfants.</a:t>
            </a:r>
          </a:p>
          <a:p>
            <a:pPr algn="just">
              <a:spcAft>
                <a:spcPts val="600"/>
              </a:spcAft>
            </a:pPr>
            <a:r>
              <a:rPr lang="fr-FR" sz="1100" b="0" strike="noStrike" spc="-1" dirty="0">
                <a:solidFill>
                  <a:srgbClr val="000000"/>
                </a:solidFill>
                <a:latin typeface="Verdana"/>
                <a:ea typeface="Calibri"/>
              </a:rPr>
              <a:t>Pour assurer le bon déroulement de l’accueil et du goûter des enfants, les familles ne pourront venir chercher leur(s) enfant(s) qu’à partir de 17h sur l’accueil de loisirs.</a:t>
            </a:r>
          </a:p>
          <a:p>
            <a:pPr algn="just">
              <a:spcAft>
                <a:spcPts val="600"/>
              </a:spcAft>
            </a:pPr>
            <a:r>
              <a:rPr lang="fr-FR" sz="1100" spc="-1" dirty="0">
                <a:solidFill>
                  <a:srgbClr val="000000"/>
                </a:solidFill>
                <a:latin typeface="Verdana"/>
              </a:rPr>
              <a:t>	</a:t>
            </a:r>
            <a:r>
              <a:rPr lang="fr-FR" sz="2400" spc="-1" dirty="0">
                <a:solidFill>
                  <a:schemeClr val="accent2"/>
                </a:solidFill>
                <a:latin typeface="Verdana"/>
                <a:sym typeface="Wingdings" panose="05000000000000000000" pitchFamily="2" charset="2"/>
              </a:rPr>
              <a:t></a:t>
            </a:r>
            <a:r>
              <a:rPr lang="fr-FR" sz="1200" spc="-1" dirty="0">
                <a:solidFill>
                  <a:schemeClr val="accent2"/>
                </a:solidFill>
                <a:latin typeface="Verdana"/>
                <a:sym typeface="Wingdings" panose="05000000000000000000" pitchFamily="2" charset="2"/>
              </a:rPr>
              <a:t> </a:t>
            </a:r>
            <a:r>
              <a:rPr lang="fr-FR" sz="1100" b="1" i="1" spc="-1" dirty="0">
                <a:solidFill>
                  <a:schemeClr val="accent2"/>
                </a:solidFill>
                <a:latin typeface="Verdana"/>
              </a:rPr>
              <a:t>OPTION DEVOIRS </a:t>
            </a:r>
          </a:p>
          <a:p>
            <a:pPr algn="just">
              <a:lnSpc>
                <a:spcPct val="107000"/>
              </a:lnSpc>
              <a:spcAft>
                <a:spcPts val="600"/>
              </a:spcAft>
            </a:pPr>
            <a:r>
              <a:rPr lang="fr-FR" sz="1100" spc="-1" dirty="0">
                <a:solidFill>
                  <a:srgbClr val="000000"/>
                </a:solidFill>
                <a:latin typeface="Verdana"/>
              </a:rPr>
              <a:t>Cette année encore, la commune met en place une « option devoirs », facultative, réservée aux élèves du CE1 au CM2. Celle-ci permettra aux enfants d’apprendre les leçons données par leurs enseignants et de bénéficier ensuite, d’un espace de loisirs jusqu’à l’arrivée de leurs parents entre 18h et 19h. Les familles faisant le choix de cette option s’engagent à ne pas arriver avant 18h.</a:t>
            </a:r>
          </a:p>
        </p:txBody>
      </p:sp>
      <p:sp>
        <p:nvSpPr>
          <p:cNvPr id="144" name="CustomShape 3"/>
          <p:cNvSpPr/>
          <p:nvPr/>
        </p:nvSpPr>
        <p:spPr>
          <a:xfrm>
            <a:off x="6440400" y="10318320"/>
            <a:ext cx="1046520" cy="28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C7A286B-DF27-4DF7-A66B-23C7BE183086}" type="slidenum">
              <a:rPr lang="fr-FR" sz="1200" b="1" strike="noStrike" spc="-1">
                <a:solidFill>
                  <a:srgbClr val="FFFFFF"/>
                </a:solidFill>
                <a:latin typeface="Verdana"/>
                <a:ea typeface="Verdana"/>
              </a:rPr>
              <a:t>6</a:t>
            </a:fld>
            <a:endParaRPr lang="fr-FR" sz="1200" b="0" strike="noStrike" spc="-1">
              <a:latin typeface="Arial"/>
            </a:endParaRPr>
          </a:p>
        </p:txBody>
      </p:sp>
      <p:sp>
        <p:nvSpPr>
          <p:cNvPr id="2" name="ZoneTexte 1">
            <a:extLst>
              <a:ext uri="{FF2B5EF4-FFF2-40B4-BE49-F238E27FC236}">
                <a16:creationId xmlns:a16="http://schemas.microsoft.com/office/drawing/2014/main" id="{E8B0F1AA-1A46-448B-B624-37B0F2FBE7E2}"/>
              </a:ext>
            </a:extLst>
          </p:cNvPr>
          <p:cNvSpPr txBox="1"/>
          <p:nvPr/>
        </p:nvSpPr>
        <p:spPr>
          <a:xfrm>
            <a:off x="288360" y="7130752"/>
            <a:ext cx="6875280" cy="1391728"/>
          </a:xfrm>
          <a:prstGeom prst="rect">
            <a:avLst/>
          </a:prstGeom>
          <a:solidFill>
            <a:schemeClr val="accent1">
              <a:lumMod val="20000"/>
              <a:lumOff val="80000"/>
            </a:schemeClr>
          </a:solidFill>
        </p:spPr>
        <p:txBody>
          <a:bodyPr wrap="square" rtlCol="0">
            <a:spAutoFit/>
          </a:bodyPr>
          <a:lstStyle/>
          <a:p>
            <a:pPr algn="just">
              <a:lnSpc>
                <a:spcPct val="107000"/>
              </a:lnSpc>
              <a:spcBef>
                <a:spcPts val="601"/>
              </a:spcBef>
              <a:spcAft>
                <a:spcPts val="799"/>
              </a:spcAft>
            </a:pPr>
            <a:r>
              <a:rPr lang="fr-FR" sz="1100" b="1" spc="-1" dirty="0">
                <a:solidFill>
                  <a:srgbClr val="000000"/>
                </a:solidFill>
                <a:latin typeface="Verdana"/>
              </a:rPr>
              <a:t>A noter :</a:t>
            </a:r>
          </a:p>
          <a:p>
            <a:pPr algn="just"/>
            <a:r>
              <a:rPr lang="fr-FR" sz="1100" dirty="0">
                <a:latin typeface="Verdana" panose="020B0604030504040204" pitchFamily="34" charset="0"/>
                <a:ea typeface="Verdana" panose="020B0604030504040204" pitchFamily="34" charset="0"/>
              </a:rPr>
              <a:t>Il ne s’agit pas d’une étude dirigée, ni de cours individuels ou d’actions de soutien scolaire. Les enfants peuvent solliciter l’encadrant pour des conseils. Toutefois, eu égard à la nature des études et au nombre d’enfants, les personnes qui en assument la charge ne sont pas tenues à des obligations de résultats. Cela implique que les parents doivent s’assurer de la bonne exécution du travail de leur enfant donné par l’enseignant sans que la responsabilité des encadrants des études ne puisse être mise en cause.</a:t>
            </a:r>
            <a:endParaRPr lang="fr-FR" sz="1100" spc="-1" dirty="0">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126CC574-AFCA-4E72-9A09-3E118DDF13BE}"/>
              </a:ext>
            </a:extLst>
          </p:cNvPr>
          <p:cNvSpPr/>
          <p:nvPr/>
        </p:nvSpPr>
        <p:spPr>
          <a:xfrm>
            <a:off x="0" y="10343376"/>
            <a:ext cx="1486800" cy="276999"/>
          </a:xfrm>
          <a:prstGeom prst="rect">
            <a:avLst/>
          </a:prstGeom>
          <a:solidFill>
            <a:srgbClr val="00B0F0"/>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pic>
        <p:nvPicPr>
          <p:cNvPr id="7" name="Image 6" descr="Une image contenant texte, plafond, intérieur, mur&#10;&#10;Description générée automatiquement">
            <a:extLst>
              <a:ext uri="{FF2B5EF4-FFF2-40B4-BE49-F238E27FC236}">
                <a16:creationId xmlns:a16="http://schemas.microsoft.com/office/drawing/2014/main" id="{89EEC4EB-DBB0-4D14-A547-DA4C4F02053E}"/>
              </a:ext>
            </a:extLst>
          </p:cNvPr>
          <p:cNvPicPr>
            <a:picLocks noChangeAspect="1"/>
          </p:cNvPicPr>
          <p:nvPr/>
        </p:nvPicPr>
        <p:blipFill rotWithShape="1">
          <a:blip r:embed="rId2">
            <a:extLst>
              <a:ext uri="{28A0092B-C50C-407E-A947-70E740481C1C}">
                <a14:useLocalDpi xmlns:a14="http://schemas.microsoft.com/office/drawing/2010/main" val="0"/>
              </a:ext>
            </a:extLst>
          </a:blip>
          <a:srcRect t="29733"/>
          <a:stretch/>
        </p:blipFill>
        <p:spPr>
          <a:xfrm>
            <a:off x="896697" y="8692031"/>
            <a:ext cx="2816790" cy="1484457"/>
          </a:xfrm>
          <a:prstGeom prst="rect">
            <a:avLst/>
          </a:prstGeom>
        </p:spPr>
      </p:pic>
      <p:pic>
        <p:nvPicPr>
          <p:cNvPr id="5" name="Image 4" descr="Une image contenant arbre, personne, extérieur&#10;&#10;Description générée automatiquement">
            <a:extLst>
              <a:ext uri="{FF2B5EF4-FFF2-40B4-BE49-F238E27FC236}">
                <a16:creationId xmlns:a16="http://schemas.microsoft.com/office/drawing/2014/main" id="{B21A336A-B431-475E-9302-05C8C3BAA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313" y="8689368"/>
            <a:ext cx="2640835" cy="1487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318600" y="832260"/>
            <a:ext cx="6849720" cy="36608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7000"/>
              </a:lnSpc>
              <a:spcBef>
                <a:spcPts val="601"/>
              </a:spcBef>
              <a:spcAft>
                <a:spcPts val="799"/>
              </a:spcAft>
            </a:pPr>
            <a:r>
              <a:rPr lang="fr-FR" sz="1400" b="1" u="sng" strike="noStrike" cap="small" spc="-1" dirty="0">
                <a:solidFill>
                  <a:srgbClr val="0070C0"/>
                </a:solidFill>
                <a:uFillTx/>
                <a:latin typeface="Verdana"/>
                <a:ea typeface="Verdana"/>
              </a:rPr>
              <a:t>4- L’Etude Dirigée</a:t>
            </a:r>
            <a:endParaRPr lang="fr-FR" sz="14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La commune assure, sous sa responsabilité, l’organisation des études dirigées à l’école élémentaire les lundis, mardis</a:t>
            </a:r>
            <a:r>
              <a:rPr lang="fr-FR" sz="1100" spc="-1" dirty="0">
                <a:solidFill>
                  <a:srgbClr val="000000"/>
                </a:solidFill>
                <a:latin typeface="Verdana"/>
                <a:ea typeface="Calibri"/>
              </a:rPr>
              <a:t> et </a:t>
            </a:r>
            <a:r>
              <a:rPr lang="fr-FR" sz="1100" b="0" strike="noStrike" spc="-1" dirty="0">
                <a:solidFill>
                  <a:srgbClr val="000000"/>
                </a:solidFill>
                <a:latin typeface="Verdana"/>
                <a:ea typeface="Calibri"/>
              </a:rPr>
              <a:t>jeudis pour les enfants du CE1 au CM2. A la sortie de classe, les enfants inscrits sont rassemblés pour le goûter, puis orientés vers les salles d’études de 17h à 18h.</a:t>
            </a:r>
            <a:endParaRPr lang="fr-FR" sz="1100" b="0" strike="noStrike" spc="-1" dirty="0">
              <a:latin typeface="Arial"/>
            </a:endParaRPr>
          </a:p>
          <a:p>
            <a:pPr marL="1440" algn="just">
              <a:lnSpc>
                <a:spcPct val="107000"/>
              </a:lnSpc>
              <a:spcBef>
                <a:spcPts val="601"/>
              </a:spcBef>
              <a:buClr>
                <a:srgbClr val="000000"/>
              </a:buClr>
            </a:pPr>
            <a:r>
              <a:rPr lang="fr-FR" sz="1100" b="0" strike="noStrike" spc="-1" dirty="0">
                <a:solidFill>
                  <a:srgbClr val="000000"/>
                </a:solidFill>
                <a:latin typeface="Verdana"/>
                <a:ea typeface="Times New Roman"/>
              </a:rPr>
              <a:t>L’étude dirigée est encadrée par des enseignants : mise au travail, vérification du travail fait, récitation du travail oral, aide et assistance, alerte des parents sur des points de vigilance.</a:t>
            </a:r>
          </a:p>
          <a:p>
            <a:pPr marL="1440" algn="just">
              <a:lnSpc>
                <a:spcPct val="107000"/>
              </a:lnSpc>
              <a:spcBef>
                <a:spcPts val="601"/>
              </a:spcBef>
              <a:buClr>
                <a:srgbClr val="000000"/>
              </a:buClr>
            </a:pPr>
            <a:r>
              <a:rPr lang="fr-FR" sz="1100" b="0" strike="noStrike" spc="-1" dirty="0">
                <a:solidFill>
                  <a:srgbClr val="000000"/>
                </a:solidFill>
                <a:latin typeface="Verdana"/>
              </a:rPr>
              <a:t>Le nombre de places disponibles peut être variable selon les jours de la semaine puisque dépendant des disponibilités des enseignants.</a:t>
            </a:r>
            <a:endParaRPr lang="fr-FR" sz="11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En cas d’absence d’un intervenant d’étude dirigée, les enfants seront orientés vers l’accueil du soir pour une prise en charge, si possible en « option </a:t>
            </a:r>
            <a:r>
              <a:rPr lang="fr-FR" sz="1100" spc="-1" dirty="0">
                <a:solidFill>
                  <a:srgbClr val="000000"/>
                </a:solidFill>
                <a:latin typeface="Verdana"/>
                <a:ea typeface="Calibri"/>
              </a:rPr>
              <a:t>devoirs » (cf. p.6)</a:t>
            </a:r>
            <a:r>
              <a:rPr lang="fr-FR" sz="1100" b="0" strike="noStrike" spc="-1" dirty="0">
                <a:solidFill>
                  <a:srgbClr val="000000"/>
                </a:solidFill>
                <a:latin typeface="Verdana"/>
                <a:ea typeface="Calibri"/>
              </a:rPr>
              <a:t>.</a:t>
            </a:r>
            <a:endParaRPr lang="fr-FR" sz="1100" b="0" strike="noStrike" spc="-1" dirty="0">
              <a:latin typeface="Arial"/>
            </a:endParaRPr>
          </a:p>
          <a:p>
            <a:pPr algn="just">
              <a:lnSpc>
                <a:spcPct val="107000"/>
              </a:lnSpc>
              <a:spcBef>
                <a:spcPts val="1199"/>
              </a:spcBef>
              <a:spcAft>
                <a:spcPts val="799"/>
              </a:spcAft>
            </a:pPr>
            <a:r>
              <a:rPr lang="fr-FR" sz="1100" b="0" strike="noStrike" spc="-1" dirty="0">
                <a:solidFill>
                  <a:srgbClr val="000000"/>
                </a:solidFill>
                <a:latin typeface="Verdana"/>
                <a:ea typeface="Calibri"/>
              </a:rPr>
              <a:t>  </a:t>
            </a:r>
            <a:r>
              <a:rPr lang="fr-FR" sz="1400" b="1" u="sng" strike="noStrike" spc="-1" dirty="0">
                <a:solidFill>
                  <a:srgbClr val="0070C0"/>
                </a:solidFill>
                <a:uFillTx/>
                <a:latin typeface="Verdana"/>
                <a:ea typeface="Calibri"/>
              </a:rPr>
              <a:t>5- </a:t>
            </a:r>
            <a:r>
              <a:rPr lang="fr-FR" sz="1400" b="1" u="sng" strike="noStrike" cap="small" spc="-1" dirty="0">
                <a:solidFill>
                  <a:srgbClr val="0070C0"/>
                </a:solidFill>
                <a:uFillTx/>
                <a:latin typeface="Verdana"/>
                <a:ea typeface="Calibri"/>
              </a:rPr>
              <a:t>L’Accueil après-étude dirigée</a:t>
            </a:r>
            <a:endParaRPr lang="fr-FR" sz="1400" b="0" strike="noStrike" cap="small"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A la sortie de l’étude dirigée, les familles ont la possibilité d’inscrire leur(s) enfant(s) à « l’accueil après étude », de 18h à 19h. Ils seront alors orientés vers l’accueil de loisirs.</a:t>
            </a:r>
            <a:endParaRPr lang="fr-FR" sz="1100" b="0" strike="noStrike" spc="-1" dirty="0">
              <a:latin typeface="Arial"/>
            </a:endParaRPr>
          </a:p>
        </p:txBody>
      </p:sp>
      <p:sp>
        <p:nvSpPr>
          <p:cNvPr id="149" name="CustomShape 3"/>
          <p:cNvSpPr/>
          <p:nvPr/>
        </p:nvSpPr>
        <p:spPr>
          <a:xfrm>
            <a:off x="6440400" y="10283040"/>
            <a:ext cx="1046520" cy="37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BBA5575-0CDD-41D1-BB62-B8B246AF125D}" type="slidenum">
              <a:rPr lang="fr-FR" sz="1200" b="1" strike="noStrike" spc="-1">
                <a:solidFill>
                  <a:srgbClr val="FFFFFF"/>
                </a:solidFill>
                <a:latin typeface="Verdana"/>
                <a:ea typeface="Verdana"/>
              </a:rPr>
              <a:t>7</a:t>
            </a:fld>
            <a:endParaRPr lang="fr-FR" sz="1200" b="0" strike="noStrike" spc="-1">
              <a:latin typeface="Arial"/>
            </a:endParaRPr>
          </a:p>
        </p:txBody>
      </p:sp>
      <p:sp>
        <p:nvSpPr>
          <p:cNvPr id="2" name="Rectangle 1">
            <a:extLst>
              <a:ext uri="{FF2B5EF4-FFF2-40B4-BE49-F238E27FC236}">
                <a16:creationId xmlns:a16="http://schemas.microsoft.com/office/drawing/2014/main" id="{0E033578-7A70-4E15-9D6D-31D65D634511}"/>
              </a:ext>
            </a:extLst>
          </p:cNvPr>
          <p:cNvSpPr/>
          <p:nvPr/>
        </p:nvSpPr>
        <p:spPr>
          <a:xfrm>
            <a:off x="0" y="10347960"/>
            <a:ext cx="1714500" cy="276999"/>
          </a:xfrm>
          <a:prstGeom prst="rect">
            <a:avLst/>
          </a:prstGeom>
          <a:solidFill>
            <a:srgbClr val="00B0F0"/>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pic>
        <p:nvPicPr>
          <p:cNvPr id="7" name="Image 6" descr="Une image contenant texte, personne, intérieur, groupe&#10;&#10;Description générée automatiquement">
            <a:extLst>
              <a:ext uri="{FF2B5EF4-FFF2-40B4-BE49-F238E27FC236}">
                <a16:creationId xmlns:a16="http://schemas.microsoft.com/office/drawing/2014/main" id="{BA180AEC-6F4D-4C0C-B52D-F2E172002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00" y="5048250"/>
            <a:ext cx="3357665" cy="4476887"/>
          </a:xfrm>
          <a:prstGeom prst="rect">
            <a:avLst/>
          </a:prstGeom>
        </p:spPr>
      </p:pic>
      <p:pic>
        <p:nvPicPr>
          <p:cNvPr id="13" name="Image 12" descr="Une image contenant personne, groupe, gens, famille&#10;&#10;Description générée automatiquement">
            <a:extLst>
              <a:ext uri="{FF2B5EF4-FFF2-40B4-BE49-F238E27FC236}">
                <a16:creationId xmlns:a16="http://schemas.microsoft.com/office/drawing/2014/main" id="{2DD5EBCF-E309-4EB2-A72D-6F4680AB7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675" y="5048250"/>
            <a:ext cx="3357666" cy="44768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319259" y="412950"/>
            <a:ext cx="6849720" cy="100567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7000"/>
              </a:lnSpc>
              <a:spcBef>
                <a:spcPts val="601"/>
              </a:spcBef>
              <a:spcAft>
                <a:spcPts val="799"/>
              </a:spcAft>
            </a:pPr>
            <a:r>
              <a:rPr lang="fr-FR" sz="1400" b="1" u="sng" cap="small" spc="-1" dirty="0">
                <a:solidFill>
                  <a:srgbClr val="0070C0"/>
                </a:solidFill>
                <a:latin typeface="Verdana"/>
                <a:ea typeface="Verdana"/>
              </a:rPr>
              <a:t>6</a:t>
            </a:r>
            <a:r>
              <a:rPr lang="fr-FR" sz="1400" b="1" u="sng" strike="noStrike" cap="small" spc="-1" dirty="0">
                <a:solidFill>
                  <a:srgbClr val="0070C0"/>
                </a:solidFill>
                <a:uFillTx/>
                <a:latin typeface="Verdana"/>
                <a:ea typeface="Verdana"/>
              </a:rPr>
              <a:t>- Centre de </a:t>
            </a:r>
            <a:r>
              <a:rPr lang="fr-FR" sz="1400" b="1" u="sng" cap="small" spc="-1" dirty="0">
                <a:solidFill>
                  <a:srgbClr val="0070C0"/>
                </a:solidFill>
                <a:latin typeface="Verdana"/>
                <a:ea typeface="Verdana"/>
              </a:rPr>
              <a:t>Loisirs : </a:t>
            </a:r>
            <a:r>
              <a:rPr lang="fr-FR" sz="1400" b="1" u="sng" strike="noStrike" cap="small" spc="-1" dirty="0">
                <a:solidFill>
                  <a:srgbClr val="0070C0"/>
                </a:solidFill>
                <a:uFillTx/>
                <a:latin typeface="Verdana"/>
                <a:ea typeface="Verdana"/>
              </a:rPr>
              <a:t>Accueil du Mercredi et des Vacances </a:t>
            </a:r>
            <a:r>
              <a:rPr lang="fr-FR" sz="1400" b="1" u="sng" cap="small" spc="-1" dirty="0">
                <a:solidFill>
                  <a:srgbClr val="0070C0"/>
                </a:solidFill>
                <a:latin typeface="Verdana"/>
                <a:ea typeface="Verdana"/>
              </a:rPr>
              <a:t>S</a:t>
            </a:r>
            <a:r>
              <a:rPr lang="fr-FR" sz="1400" b="1" u="sng" strike="noStrike" cap="small" spc="-1" dirty="0">
                <a:solidFill>
                  <a:srgbClr val="0070C0"/>
                </a:solidFill>
                <a:uFillTx/>
                <a:latin typeface="Verdana"/>
                <a:ea typeface="Verdana"/>
              </a:rPr>
              <a:t>colaires</a:t>
            </a:r>
          </a:p>
          <a:p>
            <a:pPr algn="ctr">
              <a:lnSpc>
                <a:spcPct val="107000"/>
              </a:lnSpc>
              <a:spcBef>
                <a:spcPts val="601"/>
              </a:spcBef>
              <a:spcAft>
                <a:spcPts val="799"/>
              </a:spcAft>
            </a:pPr>
            <a:r>
              <a:rPr lang="fr-FR" sz="1100" b="1" i="1" strike="noStrike" spc="-1" dirty="0">
                <a:solidFill>
                  <a:srgbClr val="0070C0"/>
                </a:solidFill>
                <a:uFillTx/>
                <a:latin typeface="Verdana"/>
                <a:ea typeface="Verdana"/>
              </a:rPr>
              <a:t>A compter du 2 septembre 2021, les accueils de loisirs du mercredi et des vacances seront organisés par la commune </a:t>
            </a:r>
            <a:r>
              <a:rPr lang="fr-FR" sz="1100" b="1" i="1" spc="-1" dirty="0">
                <a:solidFill>
                  <a:srgbClr val="0070C0"/>
                </a:solidFill>
                <a:latin typeface="Verdana"/>
                <a:ea typeface="Verdana"/>
              </a:rPr>
              <a:t>pour le compte de la Communauté de Commune de Gally-Mauldre (CCGM), titulaire de cette compétence.</a:t>
            </a:r>
            <a:endParaRPr lang="fr-FR" sz="1100" b="1" i="1" strike="noStrike" spc="-1" dirty="0">
              <a:solidFill>
                <a:srgbClr val="0070C0"/>
              </a:solidFill>
              <a:uFillTx/>
              <a:latin typeface="Verdana"/>
              <a:ea typeface="Verdana"/>
            </a:endParaRPr>
          </a:p>
          <a:p>
            <a:pPr algn="just"/>
            <a:r>
              <a:rPr lang="fr-FR" sz="1200" b="1" u="sng" cap="small" spc="-1" dirty="0">
                <a:solidFill>
                  <a:srgbClr val="0070C0"/>
                </a:solidFill>
                <a:latin typeface="Verdana"/>
              </a:rPr>
              <a:t>Dispositions particulières :</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	</a:t>
            </a:r>
            <a:r>
              <a:rPr lang="fr-FR" sz="1200" b="1" spc="-1" dirty="0">
                <a:solidFill>
                  <a:srgbClr val="0070C0"/>
                </a:solidFill>
                <a:latin typeface="Verdana"/>
              </a:rPr>
              <a:t>Les Mercredis :</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Les enfants sont accueillis en journée entière avec une possibilité en 1/2 journée avec repas.</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Le temps d’accueil du matin s’échelonne de 7h30 à 9h. Les familles peuvent venir chercher leur(s) enfant(s) entre 17h et 19h.</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Les enfants inscrits à la demi-journée pourront être déposés de 11h30 à 11h45 et être récupérés de 13h15 à 13h45 (sous réserve de modifications).</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Les enfants d’élémentaire seront accueillis au centre Victor Hugo et ceux de maternelle au centre Jean de la Fontaine.</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	</a:t>
            </a:r>
            <a:r>
              <a:rPr lang="fr-FR" sz="1200" b="1" spc="-1" dirty="0">
                <a:solidFill>
                  <a:srgbClr val="0070C0"/>
                </a:solidFill>
                <a:latin typeface="Verdana"/>
              </a:rPr>
              <a:t>Les Vacances scolaires :</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Les enfants sont accueillis en journée complète de 7h30 à 19h. Il n’y aura pas de possibilité d’accueil en demi-journée.</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Afin de faciliter leur intégration dans leur nouvelle école, les enfants entrant en CP à la rentrée seront accueillis avec les élémentaires durant la période du mois d’Août (sous réserve de modifications).</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L’accueil de loisirs maternel sera ouvert aux enfants intégrant la petite section de maternelle les quinze derniers jours du mois d’Août (sous réserve de modifications).</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Tous les enfants seront accueillis, matin et soir au centre de loisirs Jean de la Fontaine, durant la journée, ils seront répartis sur les deux centres de loisirs.</a:t>
            </a:r>
          </a:p>
          <a:p>
            <a:pPr algn="just"/>
            <a:endParaRPr lang="fr-FR" sz="1100" dirty="0">
              <a:latin typeface="Verdana" panose="020B0604030504040204" pitchFamily="34" charset="0"/>
              <a:ea typeface="Verdana" panose="020B0604030504040204" pitchFamily="34" charset="0"/>
            </a:endParaRPr>
          </a:p>
          <a:p>
            <a:pPr algn="just"/>
            <a:r>
              <a:rPr lang="fr-FR" sz="1100" b="1" cap="small" spc="-1" dirty="0">
                <a:solidFill>
                  <a:srgbClr val="0070C0"/>
                </a:solidFill>
                <a:latin typeface="Verdana"/>
              </a:rPr>
              <a:t>Informations générales :</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Pendant la journée, l’équipe d’animation propose des activités en fonction du projet pédagogique de la structure. Les plannings d’activités seront affichés dans les structures. Les familles seront prévenues en amont des sorties ou activités exceptionnelles prévues.</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Pour les enfants d’âge maternel, une sieste est organisée après le temps de repas avec un réveil échelonné.</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Grands principes des projets pédagogiques : </a:t>
            </a:r>
          </a:p>
          <a:p>
            <a:pPr algn="just"/>
            <a:r>
              <a:rPr lang="fr-FR" sz="1100" dirty="0">
                <a:latin typeface="Verdana" panose="020B0604030504040204" pitchFamily="34" charset="0"/>
                <a:ea typeface="Verdana" panose="020B0604030504040204" pitchFamily="34" charset="0"/>
              </a:rPr>
              <a:t>-  Apprendre la citoyenneté, la solidarité et le ”vivre ensemble” </a:t>
            </a:r>
          </a:p>
          <a:p>
            <a:pPr marL="171450" indent="-171450" algn="just">
              <a:buFontTx/>
              <a:buChar char="-"/>
            </a:pPr>
            <a:r>
              <a:rPr lang="fr-FR" sz="1100" dirty="0">
                <a:latin typeface="Verdana" panose="020B0604030504040204" pitchFamily="34" charset="0"/>
                <a:ea typeface="Verdana" panose="020B0604030504040204" pitchFamily="34" charset="0"/>
              </a:rPr>
              <a:t>Favoriser la participation et l’implication des parents </a:t>
            </a:r>
          </a:p>
          <a:p>
            <a:pPr marL="171450" indent="-171450" algn="just">
              <a:buFontTx/>
              <a:buChar char="-"/>
            </a:pPr>
            <a:r>
              <a:rPr lang="fr-FR" sz="1100" dirty="0">
                <a:latin typeface="Verdana" panose="020B0604030504040204" pitchFamily="34" charset="0"/>
                <a:ea typeface="Verdana" panose="020B0604030504040204" pitchFamily="34" charset="0"/>
              </a:rPr>
              <a:t>Tendre à l’autonomie du jeune enfant </a:t>
            </a:r>
          </a:p>
          <a:p>
            <a:pPr marL="180975" indent="-180975" algn="just"/>
            <a:r>
              <a:rPr lang="fr-FR" sz="1100" dirty="0">
                <a:latin typeface="Verdana" panose="020B0604030504040204" pitchFamily="34" charset="0"/>
                <a:ea typeface="Verdana" panose="020B0604030504040204" pitchFamily="34" charset="0"/>
              </a:rPr>
              <a:t>-  Favoriser la créativité et l’imagination, la socialisation tout en stimulant sa curiosité et son        esprit d’initiative </a:t>
            </a:r>
          </a:p>
          <a:p>
            <a:pPr algn="just"/>
            <a:r>
              <a:rPr lang="fr-FR" sz="1100" dirty="0">
                <a:latin typeface="Verdana" panose="020B0604030504040204" pitchFamily="34" charset="0"/>
                <a:ea typeface="Verdana" panose="020B0604030504040204" pitchFamily="34" charset="0"/>
              </a:rPr>
              <a:t>-  Faire participer et impliquer l’enfant dans le groupe </a:t>
            </a:r>
          </a:p>
          <a:p>
            <a:pPr algn="just"/>
            <a:endParaRPr lang="fr-FR" sz="1100" dirty="0">
              <a:latin typeface="Verdana" panose="020B0604030504040204" pitchFamily="34" charset="0"/>
              <a:ea typeface="Verdana" panose="020B0604030504040204" pitchFamily="34" charset="0"/>
            </a:endParaRPr>
          </a:p>
          <a:p>
            <a:pPr algn="just"/>
            <a:r>
              <a:rPr lang="fr-FR" sz="1100" dirty="0">
                <a:latin typeface="Verdana" panose="020B0604030504040204" pitchFamily="34" charset="0"/>
                <a:ea typeface="Verdana" panose="020B0604030504040204" pitchFamily="34" charset="0"/>
              </a:rPr>
              <a:t>Les activités : </a:t>
            </a:r>
          </a:p>
          <a:p>
            <a:pPr algn="just"/>
            <a:r>
              <a:rPr lang="fr-FR" sz="1100" dirty="0">
                <a:latin typeface="Verdana" panose="020B0604030504040204" pitchFamily="34" charset="0"/>
                <a:ea typeface="Verdana" panose="020B0604030504040204" pitchFamily="34" charset="0"/>
              </a:rPr>
              <a:t>- Respectent les étapes du développement physique, affectif, social et intellectuel </a:t>
            </a:r>
          </a:p>
          <a:p>
            <a:pPr algn="just"/>
            <a:r>
              <a:rPr lang="fr-FR" sz="1100" dirty="0">
                <a:latin typeface="Verdana" panose="020B0604030504040204" pitchFamily="34" charset="0"/>
                <a:ea typeface="Verdana" panose="020B0604030504040204" pitchFamily="34" charset="0"/>
              </a:rPr>
              <a:t>- Offrent des choix d’activités variées </a:t>
            </a:r>
          </a:p>
          <a:p>
            <a:pPr algn="just"/>
            <a:r>
              <a:rPr lang="fr-FR" sz="1100" dirty="0">
                <a:latin typeface="Verdana" panose="020B0604030504040204" pitchFamily="34" charset="0"/>
                <a:ea typeface="Verdana" panose="020B0604030504040204" pitchFamily="34" charset="0"/>
              </a:rPr>
              <a:t>- Permettent à l’enfant de choisir son activité et d’être acteur de ses loisirs</a:t>
            </a:r>
            <a:r>
              <a:rPr lang="fr-FR" sz="1100" b="0" strike="noStrike" spc="-1" dirty="0">
                <a:solidFill>
                  <a:srgbClr val="000000"/>
                </a:solidFill>
                <a:latin typeface="Verdana"/>
                <a:ea typeface="Calibri"/>
              </a:rPr>
              <a:t> </a:t>
            </a:r>
            <a:endParaRPr lang="fr-FR" sz="1400" b="1" u="sng" strike="noStrike" cap="small" spc="-1" dirty="0">
              <a:solidFill>
                <a:srgbClr val="0070C0"/>
              </a:solidFill>
              <a:uFillTx/>
              <a:latin typeface="Verdana"/>
              <a:ea typeface="Calibri"/>
            </a:endParaRPr>
          </a:p>
        </p:txBody>
      </p:sp>
      <p:sp>
        <p:nvSpPr>
          <p:cNvPr id="149" name="CustomShape 3"/>
          <p:cNvSpPr/>
          <p:nvPr/>
        </p:nvSpPr>
        <p:spPr>
          <a:xfrm>
            <a:off x="6440400" y="10283040"/>
            <a:ext cx="1046520" cy="37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BBA5575-0CDD-41D1-BB62-B8B246AF125D}" type="slidenum">
              <a:rPr lang="fr-FR" sz="1200" b="1" strike="noStrike" spc="-1">
                <a:solidFill>
                  <a:srgbClr val="FFFFFF"/>
                </a:solidFill>
                <a:latin typeface="Verdana"/>
                <a:ea typeface="Verdana"/>
              </a:rPr>
              <a:t>8</a:t>
            </a:fld>
            <a:endParaRPr lang="fr-FR" sz="1200" b="0" strike="noStrike" spc="-1">
              <a:latin typeface="Arial"/>
            </a:endParaRPr>
          </a:p>
        </p:txBody>
      </p:sp>
      <p:sp>
        <p:nvSpPr>
          <p:cNvPr id="2" name="Rectangle 1">
            <a:extLst>
              <a:ext uri="{FF2B5EF4-FFF2-40B4-BE49-F238E27FC236}">
                <a16:creationId xmlns:a16="http://schemas.microsoft.com/office/drawing/2014/main" id="{54CB88D3-4134-4997-878E-4EB43BC55B50}"/>
              </a:ext>
            </a:extLst>
          </p:cNvPr>
          <p:cNvSpPr/>
          <p:nvPr/>
        </p:nvSpPr>
        <p:spPr>
          <a:xfrm>
            <a:off x="60960" y="10331200"/>
            <a:ext cx="1424939" cy="276999"/>
          </a:xfrm>
          <a:prstGeom prst="rect">
            <a:avLst/>
          </a:prstGeom>
          <a:solidFill>
            <a:srgbClr val="00B0F0"/>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spTree>
    <p:extLst>
      <p:ext uri="{BB962C8B-B14F-4D97-AF65-F5344CB8AC3E}">
        <p14:creationId xmlns:p14="http://schemas.microsoft.com/office/powerpoint/2010/main" val="370884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51" name="CustomShape 1"/>
          <p:cNvSpPr/>
          <p:nvPr/>
        </p:nvSpPr>
        <p:spPr>
          <a:xfrm>
            <a:off x="311760" y="1356120"/>
            <a:ext cx="6863760" cy="85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7000"/>
              </a:lnSpc>
              <a:spcBef>
                <a:spcPts val="601"/>
              </a:spcBef>
              <a:spcAft>
                <a:spcPts val="799"/>
              </a:spcAft>
            </a:pPr>
            <a:r>
              <a:rPr lang="fr-FR" sz="1400" b="1" u="sng" strike="noStrike" cap="small" spc="-1" dirty="0">
                <a:solidFill>
                  <a:srgbClr val="C00000"/>
                </a:solidFill>
                <a:uFillTx/>
                <a:latin typeface="Verdana"/>
                <a:ea typeface="Calibri"/>
              </a:rPr>
              <a:t>1- Conditions de prise en charge et de départ des enfants</a:t>
            </a:r>
            <a:endParaRPr lang="fr-FR" sz="1400" b="0" strike="noStrike" spc="-1" dirty="0">
              <a:latin typeface="Arial"/>
            </a:endParaRPr>
          </a:p>
          <a:p>
            <a:pPr algn="just">
              <a:lnSpc>
                <a:spcPct val="107000"/>
              </a:lnSpc>
              <a:spcBef>
                <a:spcPts val="601"/>
              </a:spcBef>
              <a:spcAft>
                <a:spcPts val="799"/>
              </a:spcAft>
            </a:pPr>
            <a:r>
              <a:rPr lang="fr-FR" sz="1100" b="1" strike="noStrike" spc="-1" dirty="0">
                <a:solidFill>
                  <a:srgbClr val="000000"/>
                </a:solidFill>
                <a:latin typeface="Verdana"/>
                <a:ea typeface="Calibri"/>
              </a:rPr>
              <a:t>Afin de respecter le bon fonctionnement des différents temps d’activités, les parents doivent impérativement s’engager à respecter les horaires d’accompagnement et de reprise de l’enfant ainsi que les modalités d’inscription des différents temps d’accueil.</a:t>
            </a:r>
            <a:endParaRPr lang="fr-FR" sz="11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Les enfants inscrits aux activités proposées par la commune seront pris en charge par les équipes d’animation et rejoindront les lieux d’accueils. Ces derniers pourront être récupérés, à partir de 17h (13h15 pour les enfants inscrits en demi-journé</a:t>
            </a:r>
            <a:r>
              <a:rPr lang="fr-FR" sz="1100" spc="-1" dirty="0">
                <a:solidFill>
                  <a:srgbClr val="000000"/>
                </a:solidFill>
                <a:latin typeface="Verdana"/>
                <a:ea typeface="Calibri"/>
              </a:rPr>
              <a:t>e le mercredi) </a:t>
            </a:r>
            <a:r>
              <a:rPr lang="fr-FR" sz="1100" b="0" strike="noStrike" spc="-1" dirty="0">
                <a:solidFill>
                  <a:srgbClr val="000000"/>
                </a:solidFill>
                <a:latin typeface="Verdana"/>
                <a:ea typeface="Calibri"/>
              </a:rPr>
              <a:t>par leurs parents sur l’accueil de loisirs ou par un tiers autorisé par la famille après en avoir informé le service scolaire et périscolaire via votre espace famille ou par courriel. Le tiers autorisé sera invité à présenter une carte d’identité lors de sa venue. </a:t>
            </a:r>
            <a:endParaRPr lang="fr-FR" sz="11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En cas de retard, après 19h, les parents devront signer le cahier de retard. Une pénalité financière sera appliquée, par quart d’heure de retard au-delà de 19h par jour et par enfant.</a:t>
            </a:r>
            <a:endParaRPr lang="fr-FR" sz="11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Au bout de trois retards par mois, un rappel sera envoyé aux parents et des exclusions temporaires ou définitives pourront être prononcées à l’égard des enfants dont les parents ne respectent pas les horaires.</a:t>
            </a:r>
            <a:endParaRPr lang="fr-FR" sz="11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Pour tout retard, nous vous remercions vivement de contacter l’accueil de loisirs de votre enfant pour en informer l’équipe d’animation.</a:t>
            </a:r>
            <a:endParaRPr lang="fr-FR" sz="1100" b="0" strike="noStrike" spc="-1" dirty="0">
              <a:latin typeface="Arial"/>
            </a:endParaRPr>
          </a:p>
          <a:p>
            <a:pPr algn="just">
              <a:lnSpc>
                <a:spcPct val="107000"/>
              </a:lnSpc>
              <a:spcBef>
                <a:spcPts val="601"/>
              </a:spcBef>
              <a:spcAft>
                <a:spcPts val="799"/>
              </a:spcAft>
            </a:pPr>
            <a:endParaRPr lang="fr-FR" sz="11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 </a:t>
            </a:r>
            <a:r>
              <a:rPr lang="fr-FR" sz="1400" b="1" u="sng" strike="noStrike" cap="small" spc="-1" dirty="0">
                <a:solidFill>
                  <a:srgbClr val="C00000"/>
                </a:solidFill>
                <a:uFillTx/>
                <a:latin typeface="Verdana"/>
                <a:ea typeface="Calibri"/>
              </a:rPr>
              <a:t>2- Santé et sécurité</a:t>
            </a:r>
            <a:endParaRPr lang="fr-FR" sz="14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Lors de l’inscription de leur enfant aux activités périscolaires, les parents remplissent un dossier administratif sur leur espace famille. Ces informations sont ensuite traitées, éditées et transmises sur site aux équipes d’animation. Ils s’engagent à communiquer, à tout moment, toute particularité sur l’état de santé et trouble éventuel du comportement de leur enfant. </a:t>
            </a:r>
            <a:endParaRPr lang="fr-FR" sz="1100" b="0" strike="noStrike" spc="-1" dirty="0">
              <a:latin typeface="Arial"/>
            </a:endParaRPr>
          </a:p>
          <a:p>
            <a:pPr algn="just">
              <a:lnSpc>
                <a:spcPct val="107000"/>
              </a:lnSpc>
              <a:spcBef>
                <a:spcPts val="601"/>
              </a:spcBef>
            </a:pPr>
            <a:r>
              <a:rPr lang="fr-FR" sz="1100" b="0" strike="noStrike" spc="-1" dirty="0">
                <a:solidFill>
                  <a:srgbClr val="000000"/>
                </a:solidFill>
                <a:latin typeface="Verdana"/>
                <a:ea typeface="Calibri"/>
              </a:rPr>
              <a:t>- Il est interdit aux enfants d’avoir des médicaments sur eux ou dans leur cartable. Tout traitement à administrer ou toute adaptation du régime alimentaire ne pourra se faire sans mise en place d’un PAI (Protocole d’Accueil Individualisé) signé par le médecin scolaire.</a:t>
            </a:r>
            <a:endParaRPr lang="fr-FR" sz="1100" b="0" strike="noStrike" spc="-1" dirty="0">
              <a:latin typeface="Arial"/>
            </a:endParaRPr>
          </a:p>
          <a:p>
            <a:pPr algn="just">
              <a:lnSpc>
                <a:spcPct val="107000"/>
              </a:lnSpc>
              <a:spcBef>
                <a:spcPts val="601"/>
              </a:spcBef>
            </a:pPr>
            <a:r>
              <a:rPr lang="fr-FR" sz="1100" b="0" strike="noStrike" spc="-1" dirty="0">
                <a:solidFill>
                  <a:srgbClr val="000000"/>
                </a:solidFill>
                <a:latin typeface="Verdana"/>
                <a:ea typeface="Calibri"/>
              </a:rPr>
              <a:t>- En cas de blessures bénignes, des soins seront apportés aux enfants par le personnel d’encadrement.</a:t>
            </a:r>
            <a:endParaRPr lang="fr-FR" sz="1100" b="0" strike="noStrike" spc="-1" dirty="0">
              <a:latin typeface="Arial"/>
            </a:endParaRPr>
          </a:p>
          <a:p>
            <a:pPr algn="just">
              <a:lnSpc>
                <a:spcPct val="107000"/>
              </a:lnSpc>
              <a:spcBef>
                <a:spcPts val="601"/>
              </a:spcBef>
            </a:pPr>
            <a:r>
              <a:rPr lang="fr-FR" sz="1100" b="0" strike="noStrike" spc="-1" dirty="0">
                <a:solidFill>
                  <a:srgbClr val="000000"/>
                </a:solidFill>
                <a:latin typeface="Verdana"/>
                <a:ea typeface="Calibri"/>
              </a:rPr>
              <a:t>- Si un enfant est malade ou se blesse, les parents et, le cas échéant, les personnes désignées comme contact à prévenir en cas d’urgence seront contactées en priorité.</a:t>
            </a:r>
            <a:endParaRPr lang="fr-FR" sz="1100" b="0" strike="noStrike" spc="-1" dirty="0">
              <a:latin typeface="Arial"/>
            </a:endParaRPr>
          </a:p>
          <a:p>
            <a:pPr algn="just">
              <a:lnSpc>
                <a:spcPct val="107000"/>
              </a:lnSpc>
              <a:spcBef>
                <a:spcPts val="601"/>
              </a:spcBef>
            </a:pPr>
            <a:r>
              <a:rPr lang="fr-FR" sz="1100" b="0" strike="noStrike" spc="-1" dirty="0">
                <a:solidFill>
                  <a:srgbClr val="000000"/>
                </a:solidFill>
                <a:latin typeface="Verdana"/>
                <a:ea typeface="Calibri"/>
              </a:rPr>
              <a:t>- En cas d'accident grave, les services d’urgence sont contactés parallèlement aux parents. Ce sont ces services d’urgence qui décideront du transport éventuel de l’enfant vers un centre de soins.</a:t>
            </a:r>
            <a:endParaRPr lang="fr-FR" sz="1100" b="0" strike="noStrike" spc="-1" dirty="0">
              <a:latin typeface="Arial"/>
            </a:endParaRPr>
          </a:p>
          <a:p>
            <a:pPr algn="just">
              <a:lnSpc>
                <a:spcPct val="107000"/>
              </a:lnSpc>
              <a:spcBef>
                <a:spcPts val="601"/>
              </a:spcBef>
              <a:spcAft>
                <a:spcPts val="799"/>
              </a:spcAft>
            </a:pPr>
            <a:r>
              <a:rPr lang="fr-FR" sz="1100" b="0" strike="noStrike" spc="-1" dirty="0">
                <a:solidFill>
                  <a:srgbClr val="000000"/>
                </a:solidFill>
                <a:latin typeface="Verdana"/>
                <a:ea typeface="Calibri"/>
              </a:rPr>
              <a:t>A cet effet, les parents devront s’assurer que les coordonnées téléphoniques communiquées au service soient toujours à jour.</a:t>
            </a:r>
            <a:endParaRPr lang="fr-FR" sz="1100" b="0" strike="noStrike" spc="-1" dirty="0">
              <a:latin typeface="Arial"/>
            </a:endParaRPr>
          </a:p>
        </p:txBody>
      </p:sp>
      <p:sp>
        <p:nvSpPr>
          <p:cNvPr id="152" name="CustomShape 2"/>
          <p:cNvSpPr/>
          <p:nvPr/>
        </p:nvSpPr>
        <p:spPr>
          <a:xfrm>
            <a:off x="150120" y="381960"/>
            <a:ext cx="6727320" cy="585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200" b="1" strike="noStrike" cap="small" spc="-1">
                <a:solidFill>
                  <a:srgbClr val="FFFFFF"/>
                </a:solidFill>
                <a:latin typeface="Verdana"/>
                <a:ea typeface="Verdana"/>
              </a:rPr>
              <a:t>Les Informations Générales</a:t>
            </a:r>
            <a:endParaRPr lang="fr-FR" sz="2200" b="0" strike="noStrike" spc="-1">
              <a:latin typeface="Arial"/>
            </a:endParaRPr>
          </a:p>
        </p:txBody>
      </p:sp>
      <p:sp>
        <p:nvSpPr>
          <p:cNvPr id="153" name="CustomShape 3"/>
          <p:cNvSpPr/>
          <p:nvPr/>
        </p:nvSpPr>
        <p:spPr>
          <a:xfrm>
            <a:off x="6440400" y="10238400"/>
            <a:ext cx="1046880" cy="40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35F98E3-29E6-4425-927E-27569F35B7F5}" type="slidenum">
              <a:rPr lang="fr-FR" sz="1200" b="1" strike="noStrike" spc="-1">
                <a:solidFill>
                  <a:srgbClr val="FFFFFF"/>
                </a:solidFill>
                <a:latin typeface="Verdana"/>
                <a:ea typeface="Verdana"/>
              </a:rPr>
              <a:t>9</a:t>
            </a:fld>
            <a:endParaRPr lang="fr-FR" sz="1200" b="0" strike="noStrike" spc="-1">
              <a:latin typeface="Arial"/>
            </a:endParaRPr>
          </a:p>
        </p:txBody>
      </p:sp>
      <p:sp>
        <p:nvSpPr>
          <p:cNvPr id="2" name="Rectangle 1">
            <a:extLst>
              <a:ext uri="{FF2B5EF4-FFF2-40B4-BE49-F238E27FC236}">
                <a16:creationId xmlns:a16="http://schemas.microsoft.com/office/drawing/2014/main" id="{4F0A161A-BA8C-4A03-B948-1FC43F853E0E}"/>
              </a:ext>
            </a:extLst>
          </p:cNvPr>
          <p:cNvSpPr/>
          <p:nvPr/>
        </p:nvSpPr>
        <p:spPr>
          <a:xfrm>
            <a:off x="0" y="10343376"/>
            <a:ext cx="1577340" cy="276999"/>
          </a:xfrm>
          <a:prstGeom prst="rect">
            <a:avLst/>
          </a:prstGeom>
          <a:solidFill>
            <a:srgbClr val="C00000"/>
          </a:solidFill>
        </p:spPr>
        <p:txBody>
          <a:bodyPr wrap="square">
            <a:spAutoFit/>
          </a:bodyPr>
          <a:lstStyle/>
          <a:p>
            <a:pPr algn="ctr"/>
            <a:r>
              <a:rPr lang="fr-FR" sz="1200" b="1" dirty="0">
                <a:solidFill>
                  <a:schemeClr val="bg1"/>
                </a:solidFill>
                <a:latin typeface="Verdana" panose="020B0604030504040204" pitchFamily="34" charset="0"/>
                <a:ea typeface="Verdana" panose="020B0604030504040204" pitchFamily="34" charset="0"/>
              </a:rPr>
              <a:t>2021/2022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CB695F09D8E44DADED3970C23B5F8B" ma:contentTypeVersion="8" ma:contentTypeDescription="Crée un document." ma:contentTypeScope="" ma:versionID="6aa178f60e56ecbf8e3cd78a4c13d1be">
  <xsd:schema xmlns:xsd="http://www.w3.org/2001/XMLSchema" xmlns:xs="http://www.w3.org/2001/XMLSchema" xmlns:p="http://schemas.microsoft.com/office/2006/metadata/properties" xmlns:ns3="940d02fc-c5ef-4fcc-9020-8879b1e64996" targetNamespace="http://schemas.microsoft.com/office/2006/metadata/properties" ma:root="true" ma:fieldsID="782d13ebfcd05dedc235c62237589bd7" ns3:_="">
    <xsd:import namespace="940d02fc-c5ef-4fcc-9020-8879b1e6499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0d02fc-c5ef-4fcc-9020-8879b1e649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A4811C-37B0-436C-8798-C40E54361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0d02fc-c5ef-4fcc-9020-8879b1e649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2A7E18-3F1D-4CAB-AD5A-0210CC0F1CD9}">
  <ds:schemaRefs>
    <ds:schemaRef ds:uri="http://schemas.microsoft.com/sharepoint/v3/contenttype/forms"/>
  </ds:schemaRefs>
</ds:datastoreItem>
</file>

<file path=customXml/itemProps3.xml><?xml version="1.0" encoding="utf-8"?>
<ds:datastoreItem xmlns:ds="http://schemas.openxmlformats.org/officeDocument/2006/customXml" ds:itemID="{97D267A2-6094-4681-84CD-CE16DBBBCFB1}">
  <ds:schemaRefs>
    <ds:schemaRef ds:uri="http://purl.org/dc/dcmitype/"/>
    <ds:schemaRef ds:uri="http://schemas.microsoft.com/office/infopath/2007/PartnerControls"/>
    <ds:schemaRef ds:uri="http://purl.org/dc/elements/1.1/"/>
    <ds:schemaRef ds:uri="http://schemas.microsoft.com/office/2006/metadata/properties"/>
    <ds:schemaRef ds:uri="940d02fc-c5ef-4fcc-9020-8879b1e64996"/>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TM03457444[[fn=Base]]</Template>
  <TotalTime>2436</TotalTime>
  <Words>4812</Words>
  <Application>Microsoft Office PowerPoint</Application>
  <PresentationFormat>Personnalisé</PresentationFormat>
  <Paragraphs>416</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14</vt:i4>
      </vt:variant>
    </vt:vector>
  </HeadingPairs>
  <TitlesOfParts>
    <vt:vector size="24" baseType="lpstr">
      <vt:lpstr>Arial</vt:lpstr>
      <vt:lpstr>Calibri</vt:lpstr>
      <vt:lpstr>Comic Sans MS</vt:lpstr>
      <vt:lpstr>Symbol</vt:lpstr>
      <vt:lpstr>Times New Roman</vt:lpstr>
      <vt:lpstr>Verdana</vt:lpstr>
      <vt:lpstr>Wingdings</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Dorothée VAILLE</dc:creator>
  <dc:description/>
  <cp:lastModifiedBy>Dorothée Kerauffret-Vaille</cp:lastModifiedBy>
  <cp:revision>112</cp:revision>
  <cp:lastPrinted>2021-06-07T16:32:16Z</cp:lastPrinted>
  <dcterms:created xsi:type="dcterms:W3CDTF">2019-05-09T12:45:23Z</dcterms:created>
  <dcterms:modified xsi:type="dcterms:W3CDTF">2021-06-07T16:50:25Z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Personnalisé</vt:lpwstr>
  </property>
  <property fmtid="{D5CDD505-2E9C-101B-9397-08002B2CF9AE}" pid="9" name="ScaleCrop">
    <vt:bool>false</vt:bool>
  </property>
  <property fmtid="{D5CDD505-2E9C-101B-9397-08002B2CF9AE}" pid="10" name="ShareDoc">
    <vt:bool>false</vt:bool>
  </property>
  <property fmtid="{D5CDD505-2E9C-101B-9397-08002B2CF9AE}" pid="11" name="Slides">
    <vt:i4>13</vt:i4>
  </property>
  <property fmtid="{D5CDD505-2E9C-101B-9397-08002B2CF9AE}" pid="12" name="ContentTypeId">
    <vt:lpwstr>0x01010040CB695F09D8E44DADED3970C23B5F8B</vt:lpwstr>
  </property>
</Properties>
</file>